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theme/theme6.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4"/>
    <p:sldMasterId id="2147483692" r:id="rId5"/>
    <p:sldMasterId id="2147483694" r:id="rId6"/>
    <p:sldMasterId id="2147483713" r:id="rId7"/>
    <p:sldMasterId id="2147483715" r:id="rId8"/>
    <p:sldMasterId id="2147483734" r:id="rId9"/>
    <p:sldMasterId id="2147483736" r:id="rId10"/>
    <p:sldMasterId id="2147483774" r:id="rId11"/>
  </p:sldMasterIdLst>
  <p:notesMasterIdLst>
    <p:notesMasterId r:id="rId29"/>
  </p:notesMasterIdLst>
  <p:sldIdLst>
    <p:sldId id="256" r:id="rId12"/>
    <p:sldId id="283" r:id="rId13"/>
    <p:sldId id="282" r:id="rId14"/>
    <p:sldId id="284" r:id="rId15"/>
    <p:sldId id="295" r:id="rId16"/>
    <p:sldId id="297" r:id="rId17"/>
    <p:sldId id="298" r:id="rId18"/>
    <p:sldId id="299" r:id="rId19"/>
    <p:sldId id="300" r:id="rId20"/>
    <p:sldId id="301" r:id="rId21"/>
    <p:sldId id="302" r:id="rId22"/>
    <p:sldId id="303" r:id="rId23"/>
    <p:sldId id="304" r:id="rId24"/>
    <p:sldId id="305" r:id="rId25"/>
    <p:sldId id="306" r:id="rId26"/>
    <p:sldId id="275" r:id="rId27"/>
    <p:sldId id="294" r:id="rId28"/>
  </p:sldIdLst>
  <p:sldSz cx="12192000" cy="6858000"/>
  <p:notesSz cx="6858000" cy="9144000"/>
  <p:embeddedFontLst>
    <p:embeddedFont>
      <p:font typeface="Helvetica" panose="020B0604020202020204" pitchFamily="34" charset="0"/>
      <p:regular r:id="rId30"/>
      <p:bold r:id="rId31"/>
      <p:italic r:id="rId32"/>
      <p:boldItalic r:id="rId33"/>
    </p:embeddedFont>
    <p:embeddedFont>
      <p:font typeface="Tahoma" panose="020B0604030504040204" pitchFamily="34" charset="0"/>
      <p:regular r:id="rId34"/>
      <p:bold r:id="rId35"/>
    </p:embeddedFont>
    <p:embeddedFont>
      <p:font typeface="Trebuchet MS" panose="020B0603020202020204" pitchFamily="34" charset="0"/>
      <p:regular r:id="rId36"/>
      <p:bold r:id="rId37"/>
      <p:italic r:id="rId38"/>
      <p:boldItalic r:id="rId39"/>
    </p:embeddedFont>
    <p:embeddedFont>
      <p:font typeface="Wingdings 3" panose="05040102010807070707" pitchFamily="18" charset="2"/>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1" roundtripDataSignature="AMtx7mhZ4xxTzL3d/7saKVOWLYiqxK7b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CD46A3-9D25-460A-BBFB-7A3CFD71B460}" v="18" dt="2021-10-16T01:32:44.5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90" d="100"/>
          <a:sy n="90" d="100"/>
        </p:scale>
        <p:origin x="37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font" Target="fonts/font10.fntdata"/><Relationship Id="rId21" Type="http://schemas.openxmlformats.org/officeDocument/2006/relationships/slide" Target="slides/slide1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font" Target="fonts/font7.fntdata"/><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5/10/relationships/revisionInfo" Target="revisionInfo.xml"/><Relationship Id="rId20" Type="http://schemas.openxmlformats.org/officeDocument/2006/relationships/slide" Target="slides/slide9.xml"/><Relationship Id="rId41"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Narration: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Clr>
                <a:schemeClr val="dk1"/>
              </a:buClr>
              <a:buSzPts val="1100"/>
              <a:buFont typeface="Arial"/>
              <a:buNone/>
            </a:pPr>
            <a:r>
              <a:rPr lang="en-US"/>
              <a:t>This poster presents Vortex, a reconfigurable and scalable RISC-V GPGPU accelerator.</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Vortex’s main goal is to use RISC-V to utilize the advantages of SIMT execution model and provide a customizable design to facilitate architecture research. </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In addition, we show that a minimal set of 5 instructions is enough to achieve a highly parallel execution model on RISC-V.</a:t>
            </a:r>
            <a:endParaRPr>
              <a:solidFill>
                <a:schemeClr val="accent1"/>
              </a:solidFill>
            </a:endParaRPr>
          </a:p>
          <a:p>
            <a:pPr marL="0" lvl="0" indent="0" algn="l" rtl="0">
              <a:lnSpc>
                <a:spcPct val="100000"/>
              </a:lnSpc>
              <a:spcBef>
                <a:spcPts val="0"/>
              </a:spcBef>
              <a:spcAft>
                <a:spcPts val="0"/>
              </a:spcAft>
              <a:buClr>
                <a:schemeClr val="dk1"/>
              </a:buClr>
              <a:buSzPts val="1100"/>
              <a:buFont typeface="Arial"/>
              <a:buNone/>
            </a:pPr>
            <a:r>
              <a:rPr lang="en-US"/>
              <a:t>Single Instruction Multiple Threads execution model, or SIMT, has the advantage of having a scalar based programming model, which makes it easier to program on.</a:t>
            </a:r>
            <a:endParaRPr/>
          </a:p>
          <a:p>
            <a:pPr marL="0" lvl="0" indent="0" algn="l" rtl="0">
              <a:lnSpc>
                <a:spcPct val="100000"/>
              </a:lnSpc>
              <a:spcBef>
                <a:spcPts val="0"/>
              </a:spcBef>
              <a:spcAft>
                <a:spcPts val="0"/>
              </a:spcAft>
              <a:buClr>
                <a:schemeClr val="dk1"/>
              </a:buClr>
              <a:buSzPts val="1100"/>
              <a:buFont typeface="Arial"/>
              <a:buNone/>
            </a:pPr>
            <a:r>
              <a:rPr lang="en-US"/>
              <a:t>Through POCL, an open-source framework to implement the compiler and runtime software for OpenCL, we were able to execute unmodified OpenCL kernels on Vortex. </a:t>
            </a:r>
            <a:endParaRPr/>
          </a:p>
          <a:p>
            <a:pPr marL="0" lvl="0" indent="0" algn="l" rtl="0">
              <a:lnSpc>
                <a:spcPct val="100000"/>
              </a:lnSpc>
              <a:spcBef>
                <a:spcPts val="0"/>
              </a:spcBef>
              <a:spcAft>
                <a:spcPts val="0"/>
              </a:spcAft>
              <a:buClr>
                <a:schemeClr val="dk1"/>
              </a:buClr>
              <a:buSzPts val="1100"/>
              <a:buFont typeface="Arial"/>
              <a:buNone/>
            </a:pPr>
            <a:r>
              <a:rPr lang="en-US"/>
              <a:t>We achieved that by linking POCL with Vortex's runtime kernel, which provides warp and thread creation, warp barriers, and control divergence.</a:t>
            </a: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r>
              <a:rPr lang="en-US"/>
              <a:t>Vortex microarchitecture has two main configuration methods to scale for various application domains: increasing the number of parallel work-items and configuring the cache system. Each one of these methods has its own unique trade-offs, both in terms of performance for different applications and hardware and energy cost. The first method is to increase the parallel work-items in the design by either increasing the number of threads per warp, number of warps per core, number of cores per clusters, and the number of clusters. The second method is by configuring the cache system. Our L1, shared memory, L2, and L3 are all based on the same high-throughput banked design that supports a snoop protocol and prefetching.</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a:t>We have evaluated our design both 15 nm educational library and Arria 10 Intel FPGA on a subset of Rhodina benchmarks and were able to achieve frequencies of 300 MHz and 192 MHz respectively.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In addition, we were able to fit a 2 cluster 8 core configuration with a total of 256 work units on Arria 10 Intel FPGA. </a:t>
            </a:r>
            <a:endParaRPr/>
          </a:p>
          <a:p>
            <a:pPr marL="0" lvl="0" indent="0" algn="l" rtl="0">
              <a:lnSpc>
                <a:spcPct val="100000"/>
              </a:lnSpc>
              <a:spcBef>
                <a:spcPts val="0"/>
              </a:spcBef>
              <a:spcAft>
                <a:spcPts val="0"/>
              </a:spcAft>
              <a:buClr>
                <a:schemeClr val="dk1"/>
              </a:buClr>
              <a:buSzPts val="1100"/>
              <a:buFont typeface="Arial"/>
              <a:buNone/>
            </a:pPr>
            <a:r>
              <a:rPr lang="en-US"/>
              <a:t>We also used the OPAE open-source accelerator API to be able to execute OpenCL kernels on the FPGA.</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r>
              <a:rPr lang="en-US"/>
              <a:t> </a:t>
            </a:r>
            <a:endParaRPr sz="850">
              <a:solidFill>
                <a:srgbClr val="FECEA0"/>
              </a:solidFill>
              <a:highlight>
                <a:srgbClr val="1D1D1D"/>
              </a:highlight>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p:txBody>
      </p:sp>
      <p:sp>
        <p:nvSpPr>
          <p:cNvPr id="188" name="Google Shape;18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rPr>
              <a:t>1</a:t>
            </a:fld>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extLst>
      <p:ext uri="{BB962C8B-B14F-4D97-AF65-F5344CB8AC3E}">
        <p14:creationId xmlns:p14="http://schemas.microsoft.com/office/powerpoint/2010/main" val="2035879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extLst>
      <p:ext uri="{BB962C8B-B14F-4D97-AF65-F5344CB8AC3E}">
        <p14:creationId xmlns:p14="http://schemas.microsoft.com/office/powerpoint/2010/main" val="1257001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extLst>
      <p:ext uri="{BB962C8B-B14F-4D97-AF65-F5344CB8AC3E}">
        <p14:creationId xmlns:p14="http://schemas.microsoft.com/office/powerpoint/2010/main" val="1603549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extLst>
      <p:ext uri="{BB962C8B-B14F-4D97-AF65-F5344CB8AC3E}">
        <p14:creationId xmlns:p14="http://schemas.microsoft.com/office/powerpoint/2010/main" val="734911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extLst>
      <p:ext uri="{BB962C8B-B14F-4D97-AF65-F5344CB8AC3E}">
        <p14:creationId xmlns:p14="http://schemas.microsoft.com/office/powerpoint/2010/main" val="601123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A0DF9E78-B91D-2BB3-C46A-5316933DEE0F}"/>
            </a:ext>
          </a:extLst>
        </p:cNvPr>
        <p:cNvGrpSpPr/>
        <p:nvPr/>
      </p:nvGrpSpPr>
      <p:grpSpPr>
        <a:xfrm>
          <a:off x="0" y="0"/>
          <a:ext cx="0" cy="0"/>
          <a:chOff x="0" y="0"/>
          <a:chExt cx="0" cy="0"/>
        </a:xfrm>
      </p:grpSpPr>
      <p:sp>
        <p:nvSpPr>
          <p:cNvPr id="272" name="Google Shape;272;p9:notes">
            <a:extLst>
              <a:ext uri="{FF2B5EF4-FFF2-40B4-BE49-F238E27FC236}">
                <a16:creationId xmlns:a16="http://schemas.microsoft.com/office/drawing/2014/main" id="{A0BD37F9-70B5-9EA8-259D-2E21AE005B1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a:extLst>
              <a:ext uri="{FF2B5EF4-FFF2-40B4-BE49-F238E27FC236}">
                <a16:creationId xmlns:a16="http://schemas.microsoft.com/office/drawing/2014/main" id="{A5A2717F-C291-2B10-64CB-919518A1C0F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a:extLst>
              <a:ext uri="{FF2B5EF4-FFF2-40B4-BE49-F238E27FC236}">
                <a16:creationId xmlns:a16="http://schemas.microsoft.com/office/drawing/2014/main" id="{E0D1A821-B7E2-FEF8-ED14-E255E2BB21F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extLst>
      <p:ext uri="{BB962C8B-B14F-4D97-AF65-F5344CB8AC3E}">
        <p14:creationId xmlns:p14="http://schemas.microsoft.com/office/powerpoint/2010/main" val="356804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extLst>
      <p:ext uri="{BB962C8B-B14F-4D97-AF65-F5344CB8AC3E}">
        <p14:creationId xmlns:p14="http://schemas.microsoft.com/office/powerpoint/2010/main" val="328819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extLst>
      <p:ext uri="{BB962C8B-B14F-4D97-AF65-F5344CB8AC3E}">
        <p14:creationId xmlns:p14="http://schemas.microsoft.com/office/powerpoint/2010/main" val="2630436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extLst>
      <p:ext uri="{BB962C8B-B14F-4D97-AF65-F5344CB8AC3E}">
        <p14:creationId xmlns:p14="http://schemas.microsoft.com/office/powerpoint/2010/main" val="4061379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extLst>
      <p:ext uri="{BB962C8B-B14F-4D97-AF65-F5344CB8AC3E}">
        <p14:creationId xmlns:p14="http://schemas.microsoft.com/office/powerpoint/2010/main" val="807839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319130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extLst>
      <p:ext uri="{BB962C8B-B14F-4D97-AF65-F5344CB8AC3E}">
        <p14:creationId xmlns:p14="http://schemas.microsoft.com/office/powerpoint/2010/main" val="4067216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3974430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extLst>
      <p:ext uri="{BB962C8B-B14F-4D97-AF65-F5344CB8AC3E}">
        <p14:creationId xmlns:p14="http://schemas.microsoft.com/office/powerpoint/2010/main" val="1320400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21106102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Background">
            <a:extLst>
              <a:ext uri="{FF2B5EF4-FFF2-40B4-BE49-F238E27FC236}">
                <a16:creationId xmlns:a16="http://schemas.microsoft.com/office/drawing/2014/main" id="{4C1E4286-FD2F-814C-A4E5-B50094C0B6DB}"/>
              </a:ext>
            </a:extLst>
          </p:cNvPr>
          <p:cNvSpPr>
            <a:spLocks noChangeAspect="1"/>
          </p:cNvSpPr>
          <p:nvPr/>
        </p:nvSpPr>
        <p:spPr>
          <a:xfrm>
            <a:off x="0" y="1"/>
            <a:ext cx="12192000" cy="6868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5" name="Header rule">
            <a:extLst>
              <a:ext uri="{FF2B5EF4-FFF2-40B4-BE49-F238E27FC236}">
                <a16:creationId xmlns:a16="http://schemas.microsoft.com/office/drawing/2014/main" id="{9D6D4E19-3FBE-DF40-B8C1-98D35A8D9F51}"/>
              </a:ext>
            </a:extLst>
          </p:cNvPr>
          <p:cNvSpPr/>
          <p:nvPr/>
        </p:nvSpPr>
        <p:spPr>
          <a:xfrm>
            <a:off x="853440" y="402336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7" name="Header rule">
            <a:extLst>
              <a:ext uri="{FF2B5EF4-FFF2-40B4-BE49-F238E27FC236}">
                <a16:creationId xmlns:a16="http://schemas.microsoft.com/office/drawing/2014/main" id="{09B1960F-507A-E84C-8B64-1891B754A975}"/>
              </a:ext>
            </a:extLst>
          </p:cNvPr>
          <p:cNvSpPr/>
          <p:nvPr/>
        </p:nvSpPr>
        <p:spPr>
          <a:xfrm>
            <a:off x="853440" y="243840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pic>
        <p:nvPicPr>
          <p:cNvPr id="3" name="logo lockup" hidden="1">
            <a:extLst>
              <a:ext uri="{FF2B5EF4-FFF2-40B4-BE49-F238E27FC236}">
                <a16:creationId xmlns:a16="http://schemas.microsoft.com/office/drawing/2014/main" id="{A0682890-AF0C-4247-AD31-1CB6F62F7850}"/>
              </a:ext>
            </a:extLst>
          </p:cNvPr>
          <p:cNvPicPr>
            <a:picLocks noChangeAspect="1"/>
          </p:cNvPicPr>
          <p:nvPr/>
        </p:nvPicPr>
        <p:blipFill>
          <a:blip r:embed="rId2"/>
          <a:stretch>
            <a:fillRect/>
          </a:stretch>
        </p:blipFill>
        <p:spPr>
          <a:xfrm>
            <a:off x="853440" y="631500"/>
            <a:ext cx="4572000" cy="508000"/>
          </a:xfrm>
          <a:prstGeom prst="rect">
            <a:avLst/>
          </a:prstGeom>
        </p:spPr>
      </p:pic>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12" name="TextBox 11" hidden="1">
            <a:extLst>
              <a:ext uri="{FF2B5EF4-FFF2-40B4-BE49-F238E27FC236}">
                <a16:creationId xmlns:a16="http://schemas.microsoft.com/office/drawing/2014/main" id="{992A067E-6CB9-C14C-9A18-33F98E6EF3A7}"/>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 name="TextBox 1">
            <a:extLst>
              <a:ext uri="{FF2B5EF4-FFF2-40B4-BE49-F238E27FC236}">
                <a16:creationId xmlns:a16="http://schemas.microsoft.com/office/drawing/2014/main" id="{E2AB141D-50D8-B545-AC99-DA856384CC5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
        <p:nvSpPr>
          <p:cNvPr id="19" name="TextBox 18" hidden="1">
            <a:extLst>
              <a:ext uri="{FF2B5EF4-FFF2-40B4-BE49-F238E27FC236}">
                <a16:creationId xmlns:a16="http://schemas.microsoft.com/office/drawing/2014/main" id="{DAEABCCE-008D-444A-9E36-5D3414A07090}"/>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0" name="TextBox 19">
            <a:extLst>
              <a:ext uri="{FF2B5EF4-FFF2-40B4-BE49-F238E27FC236}">
                <a16:creationId xmlns:a16="http://schemas.microsoft.com/office/drawing/2014/main" id="{7B98486D-C649-D848-B5F6-E86CD533633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Tree>
    <p:extLst>
      <p:ext uri="{BB962C8B-B14F-4D97-AF65-F5344CB8AC3E}">
        <p14:creationId xmlns:p14="http://schemas.microsoft.com/office/powerpoint/2010/main" val="3959784480"/>
      </p:ext>
    </p:extLst>
  </p:cSld>
  <p:clrMapOvr>
    <a:masterClrMapping/>
  </p:clrMapOvr>
  <p:hf hdr="0" ftr="0" dt="0"/>
  <p:extLst>
    <p:ext uri="{DCECCB84-F9BA-43D5-87BE-67443E8EF086}">
      <p15:sldGuideLst xmlns:p15="http://schemas.microsoft.com/office/powerpoint/2012/main">
        <p15:guide id="5" orient="horz" pos="300">
          <p15:clr>
            <a:srgbClr val="FBAE40"/>
          </p15:clr>
        </p15:guide>
        <p15:guide id="6" orient="horz" pos="540">
          <p15:clr>
            <a:srgbClr val="FBAE40"/>
          </p15:clr>
        </p15:guide>
        <p15:guide id="7" pos="40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header w/two captioned images caption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a:xfrm>
            <a:off x="11582400" y="6339840"/>
            <a:ext cx="609600" cy="422744"/>
          </a:xfrm>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 name="Rectangle 1">
            <a:extLst>
              <a:ext uri="{FF2B5EF4-FFF2-40B4-BE49-F238E27FC236}">
                <a16:creationId xmlns:a16="http://schemas.microsoft.com/office/drawing/2014/main" id="{3735DA87-8D0D-5646-9263-BA8534F57B0F}"/>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20" name="Title 1">
            <a:extLst>
              <a:ext uri="{FF2B5EF4-FFF2-40B4-BE49-F238E27FC236}">
                <a16:creationId xmlns:a16="http://schemas.microsoft.com/office/drawing/2014/main" id="{CD6FC555-1AA9-E647-94A1-A53C5C1DD7CF}"/>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6" name="Header rule">
            <a:extLst>
              <a:ext uri="{FF2B5EF4-FFF2-40B4-BE49-F238E27FC236}">
                <a16:creationId xmlns:a16="http://schemas.microsoft.com/office/drawing/2014/main" id="{A64E2F76-6F70-6E41-8E67-76251B3CBB36}"/>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9" name="Text Placeholder 8">
            <a:extLst>
              <a:ext uri="{FF2B5EF4-FFF2-40B4-BE49-F238E27FC236}">
                <a16:creationId xmlns:a16="http://schemas.microsoft.com/office/drawing/2014/main" id="{8D21123F-3052-7448-8323-EBC781A2C598}"/>
              </a:ext>
            </a:extLst>
          </p:cNvPr>
          <p:cNvSpPr>
            <a:spLocks noGrp="1"/>
          </p:cNvSpPr>
          <p:nvPr>
            <p:ph type="body" sz="quarter" idx="24" hasCustomPrompt="1"/>
          </p:nvPr>
        </p:nvSpPr>
        <p:spPr>
          <a:xfrm>
            <a:off x="853267"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1" name="Rectangle 10">
            <a:extLst>
              <a:ext uri="{FF2B5EF4-FFF2-40B4-BE49-F238E27FC236}">
                <a16:creationId xmlns:a16="http://schemas.microsoft.com/office/drawing/2014/main" id="{15ECEDA9-F4E9-D546-AADD-9E9431B373F9}"/>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Title 1">
            <a:extLst>
              <a:ext uri="{FF2B5EF4-FFF2-40B4-BE49-F238E27FC236}">
                <a16:creationId xmlns:a16="http://schemas.microsoft.com/office/drawing/2014/main" id="{30B111C0-E62E-C246-80CF-91DB63D57A70}"/>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13" name="Header rule">
            <a:extLst>
              <a:ext uri="{FF2B5EF4-FFF2-40B4-BE49-F238E27FC236}">
                <a16:creationId xmlns:a16="http://schemas.microsoft.com/office/drawing/2014/main" id="{89329647-72E2-B74F-AFC5-F88F766072F0}"/>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10" name="Picture Placeholder 2">
            <a:extLst>
              <a:ext uri="{FF2B5EF4-FFF2-40B4-BE49-F238E27FC236}">
                <a16:creationId xmlns:a16="http://schemas.microsoft.com/office/drawing/2014/main" id="{3B0E2BCC-7E9A-8848-B8C5-2789C328FDF4}"/>
              </a:ext>
            </a:extLst>
          </p:cNvPr>
          <p:cNvSpPr>
            <a:spLocks noGrp="1"/>
          </p:cNvSpPr>
          <p:nvPr>
            <p:ph type="pic" sz="quarter" idx="23"/>
          </p:nvPr>
        </p:nvSpPr>
        <p:spPr>
          <a:xfrm>
            <a:off x="853269"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B9DA235E-5166-4A4E-85BC-FDE49E99E6E3}"/>
              </a:ext>
            </a:extLst>
          </p:cNvPr>
          <p:cNvSpPr>
            <a:spLocks noGrp="1"/>
          </p:cNvSpPr>
          <p:nvPr>
            <p:ph type="body" sz="quarter" idx="25" hasCustomPrompt="1"/>
          </p:nvPr>
        </p:nvSpPr>
        <p:spPr>
          <a:xfrm>
            <a:off x="6217919"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7" name="Picture Placeholder 2">
            <a:extLst>
              <a:ext uri="{FF2B5EF4-FFF2-40B4-BE49-F238E27FC236}">
                <a16:creationId xmlns:a16="http://schemas.microsoft.com/office/drawing/2014/main" id="{2298A9C0-48AD-FD43-A59A-12E1524D052B}"/>
              </a:ext>
            </a:extLst>
          </p:cNvPr>
          <p:cNvSpPr>
            <a:spLocks noGrp="1"/>
          </p:cNvSpPr>
          <p:nvPr>
            <p:ph type="pic" sz="quarter" idx="26"/>
          </p:nvPr>
        </p:nvSpPr>
        <p:spPr>
          <a:xfrm>
            <a:off x="6217921"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Tree>
    <p:extLst>
      <p:ext uri="{BB962C8B-B14F-4D97-AF65-F5344CB8AC3E}">
        <p14:creationId xmlns:p14="http://schemas.microsoft.com/office/powerpoint/2010/main" val="353547903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w/three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1230412" y="1584960"/>
            <a:ext cx="2537553"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19">
            <a:extLst>
              <a:ext uri="{FF2B5EF4-FFF2-40B4-BE49-F238E27FC236}">
                <a16:creationId xmlns:a16="http://schemas.microsoft.com/office/drawing/2014/main" id="{D690DD6C-A294-D34A-8F02-8254600AA0CF}"/>
              </a:ext>
            </a:extLst>
          </p:cNvPr>
          <p:cNvSpPr>
            <a:spLocks noGrp="1"/>
          </p:cNvSpPr>
          <p:nvPr>
            <p:ph type="body" sz="quarter" idx="24" hasCustomPrompt="1"/>
          </p:nvPr>
        </p:nvSpPr>
        <p:spPr>
          <a:xfrm>
            <a:off x="792480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7" name="Picture Placeholder 2">
            <a:extLst>
              <a:ext uri="{FF2B5EF4-FFF2-40B4-BE49-F238E27FC236}">
                <a16:creationId xmlns:a16="http://schemas.microsoft.com/office/drawing/2014/main" id="{4893D48C-9A05-6D48-AEBE-B035AC90CB7B}"/>
              </a:ext>
            </a:extLst>
          </p:cNvPr>
          <p:cNvSpPr>
            <a:spLocks noGrp="1"/>
          </p:cNvSpPr>
          <p:nvPr>
            <p:ph type="pic" sz="quarter" idx="25"/>
          </p:nvPr>
        </p:nvSpPr>
        <p:spPr>
          <a:xfrm>
            <a:off x="7924800"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8" name="Text Placeholder 19">
            <a:extLst>
              <a:ext uri="{FF2B5EF4-FFF2-40B4-BE49-F238E27FC236}">
                <a16:creationId xmlns:a16="http://schemas.microsoft.com/office/drawing/2014/main" id="{8415C831-E177-844F-9712-8A40A7EF2C79}"/>
              </a:ext>
            </a:extLst>
          </p:cNvPr>
          <p:cNvSpPr>
            <a:spLocks noGrp="1"/>
          </p:cNvSpPr>
          <p:nvPr>
            <p:ph type="body" sz="quarter" idx="26" hasCustomPrompt="1"/>
          </p:nvPr>
        </p:nvSpPr>
        <p:spPr>
          <a:xfrm>
            <a:off x="438912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9" name="Picture Placeholder 2">
            <a:extLst>
              <a:ext uri="{FF2B5EF4-FFF2-40B4-BE49-F238E27FC236}">
                <a16:creationId xmlns:a16="http://schemas.microsoft.com/office/drawing/2014/main" id="{2A52D487-6A99-CB44-ADDA-84E2583B5DE2}"/>
              </a:ext>
            </a:extLst>
          </p:cNvPr>
          <p:cNvSpPr>
            <a:spLocks noGrp="1"/>
          </p:cNvSpPr>
          <p:nvPr>
            <p:ph type="pic" sz="quarter" idx="27"/>
          </p:nvPr>
        </p:nvSpPr>
        <p:spPr>
          <a:xfrm>
            <a:off x="4389035"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w/three images</a:t>
            </a:r>
          </a:p>
        </p:txBody>
      </p:sp>
    </p:spTree>
    <p:extLst>
      <p:ext uri="{BB962C8B-B14F-4D97-AF65-F5344CB8AC3E}">
        <p14:creationId xmlns:p14="http://schemas.microsoft.com/office/powerpoint/2010/main" val="1002952708"/>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wide imag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40" y="4876801"/>
            <a:ext cx="10363200" cy="701859"/>
          </a:xfrm>
          <a:prstGeom prst="rect">
            <a:avLst/>
          </a:prstGeom>
        </p:spPr>
        <p:txBody>
          <a:bodyPr lIns="0" tIns="18288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853440" y="1584960"/>
            <a:ext cx="10363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w/wide image</a:t>
            </a:r>
          </a:p>
        </p:txBody>
      </p:sp>
    </p:spTree>
    <p:extLst>
      <p:ext uri="{BB962C8B-B14F-4D97-AF65-F5344CB8AC3E}">
        <p14:creationId xmlns:p14="http://schemas.microsoft.com/office/powerpoint/2010/main" val="12679140"/>
      </p:ext>
    </p:extLst>
  </p:cSld>
  <p:clrMapOvr>
    <a:masterClrMapping/>
  </p:clrMapOvr>
  <p:hf hdr="0" ftr="0" dt="0"/>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Header w/video">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438400" y="1584960"/>
            <a:ext cx="7315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w/video</a:t>
            </a:r>
          </a:p>
        </p:txBody>
      </p:sp>
    </p:spTree>
    <p:extLst>
      <p:ext uri="{BB962C8B-B14F-4D97-AF65-F5344CB8AC3E}">
        <p14:creationId xmlns:p14="http://schemas.microsoft.com/office/powerpoint/2010/main" val="2690920502"/>
      </p:ext>
    </p:extLst>
  </p:cSld>
  <p:clrMapOvr>
    <a:masterClrMapping/>
  </p:clrMapOvr>
  <p:hf hdr="0" ftr="0" dt="0"/>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er w/video and copy">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7559040" y="2072641"/>
            <a:ext cx="3657600" cy="1292983"/>
          </a:xfrm>
          <a:prstGeom prst="rect">
            <a:avLst/>
          </a:prstGeom>
        </p:spPr>
        <p:txBody>
          <a:bodyPr lIns="365760" r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7559040" y="1584960"/>
            <a:ext cx="3657600" cy="287259"/>
          </a:xfrm>
          <a:prstGeom prst="rect">
            <a:avLst/>
          </a:prstGeom>
        </p:spPr>
        <p:txBody>
          <a:bodyPr lIns="365760" rIns="0"/>
          <a:lstStyle>
            <a:lvl1pPr marL="0" indent="0">
              <a:lnSpc>
                <a:spcPct val="100000"/>
              </a:lnSpc>
              <a:buFontTx/>
              <a:buNone/>
              <a:defRPr b="1" i="0" cap="all" baseline="0">
                <a:latin typeface="Helvetica" pitchFamily="2" charset="0"/>
              </a:defRPr>
            </a:lvl1pPr>
          </a:lstStyle>
          <a:p>
            <a:pPr lvl="0"/>
            <a:r>
              <a:rPr lang="en-US" dirty="0"/>
              <a:t>SUBHEAD</a:t>
            </a:r>
          </a:p>
        </p:txBody>
      </p:sp>
      <p:sp>
        <p:nvSpPr>
          <p:cNvPr id="4" name="Media Placeholder 3">
            <a:extLst>
              <a:ext uri="{FF2B5EF4-FFF2-40B4-BE49-F238E27FC236}">
                <a16:creationId xmlns:a16="http://schemas.microsoft.com/office/drawing/2014/main" id="{EDEC991D-2A90-BD44-8865-BCD7365AA034}"/>
              </a:ext>
            </a:extLst>
          </p:cNvPr>
          <p:cNvSpPr>
            <a:spLocks noGrp="1"/>
          </p:cNvSpPr>
          <p:nvPr>
            <p:ph type="media" sz="quarter" idx="23"/>
          </p:nvPr>
        </p:nvSpPr>
        <p:spPr>
          <a:xfrm>
            <a:off x="853440" y="1584960"/>
            <a:ext cx="67056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media</a:t>
            </a:r>
            <a:endParaRPr lang="en-US" dirty="0"/>
          </a:p>
        </p:txBody>
      </p:sp>
      <p:sp>
        <p:nvSpPr>
          <p:cNvPr id="2" name="Title 1">
            <a:extLst>
              <a:ext uri="{FF2B5EF4-FFF2-40B4-BE49-F238E27FC236}">
                <a16:creationId xmlns:a16="http://schemas.microsoft.com/office/drawing/2014/main" id="{B215D343-E871-2D4D-89DF-1CBE83C41245}"/>
              </a:ext>
            </a:extLst>
          </p:cNvPr>
          <p:cNvSpPr>
            <a:spLocks noGrp="1"/>
          </p:cNvSpPr>
          <p:nvPr>
            <p:ph type="title" hasCustomPrompt="1"/>
          </p:nvPr>
        </p:nvSpPr>
        <p:spPr/>
        <p:txBody>
          <a:bodyPr/>
          <a:lstStyle/>
          <a:p>
            <a:r>
              <a:rPr lang="en-US" dirty="0"/>
              <a:t>Header w/video and copy</a:t>
            </a:r>
          </a:p>
        </p:txBody>
      </p:sp>
    </p:spTree>
    <p:extLst>
      <p:ext uri="{BB962C8B-B14F-4D97-AF65-F5344CB8AC3E}">
        <p14:creationId xmlns:p14="http://schemas.microsoft.com/office/powerpoint/2010/main" val="544177606"/>
      </p:ext>
    </p:extLst>
  </p:cSld>
  <p:clrMapOvr>
    <a:masterClrMapping/>
  </p:clrMapOvr>
  <p:hf hdr="0" ftr="0" dt="0"/>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atement w/white background">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1"/>
            <a:ext cx="12192000" cy="6132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6" name="Title 3" hidden="1">
            <a:extLst>
              <a:ext uri="{FF2B5EF4-FFF2-40B4-BE49-F238E27FC236}">
                <a16:creationId xmlns:a16="http://schemas.microsoft.com/office/drawing/2014/main" id="{47BA5E82-2DE4-214E-A6B1-6C2A16953F79}"/>
              </a:ext>
            </a:extLst>
          </p:cNvPr>
          <p:cNvSpPr txBox="1">
            <a:spLocks/>
          </p:cNvSpPr>
          <p:nvPr/>
        </p:nvSpPr>
        <p:spPr>
          <a:xfrm>
            <a:off x="1828800" y="1828896"/>
            <a:ext cx="8534400" cy="2462021"/>
          </a:xfrm>
          <a:prstGeom prst="rect">
            <a:avLst/>
          </a:prstGeom>
          <a:solidFill>
            <a:schemeClr val="bg1"/>
          </a:solidFill>
        </p:spPr>
        <p:txBody>
          <a:bodyPr vert="horz" wrap="square" lIns="0" tIns="0" rIns="0" bIns="0" rtlCol="0" anchor="ctr" anchorCtr="1">
            <a:sp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a:lnSpc>
                <a:spcPct val="100000"/>
              </a:lnSpc>
              <a:spcBef>
                <a:spcPts val="0"/>
              </a:spcBef>
            </a:pPr>
            <a:r>
              <a:rPr lang="en-US" sz="5333" b="0" i="0" dirty="0">
                <a:solidFill>
                  <a:srgbClr val="2774AE"/>
                </a:solidFill>
                <a:latin typeface="Helvetica Regular" pitchFamily="2" charset="0"/>
              </a:rPr>
              <a:t>Lorem ipsum dolor sit </a:t>
            </a:r>
            <a:r>
              <a:rPr lang="en-US" sz="5333" b="0" i="0" dirty="0" err="1">
                <a:solidFill>
                  <a:srgbClr val="2774AE"/>
                </a:solidFill>
                <a:latin typeface="Helvetica Regular" pitchFamily="2" charset="0"/>
              </a:rPr>
              <a:t>amet</a:t>
            </a:r>
            <a:r>
              <a:rPr lang="en-US" sz="5333" b="0" i="0" dirty="0">
                <a:solidFill>
                  <a:srgbClr val="2774AE"/>
                </a:solidFill>
                <a:latin typeface="Helvetica Regular" pitchFamily="2" charset="0"/>
              </a:rPr>
              <a:t> ex </a:t>
            </a:r>
            <a:r>
              <a:rPr lang="en-US" sz="5333" b="0" i="0" dirty="0" err="1">
                <a:solidFill>
                  <a:srgbClr val="2774AE"/>
                </a:solidFill>
                <a:latin typeface="Helvetica Regular" pitchFamily="2" charset="0"/>
              </a:rPr>
              <a:t>eum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reque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graece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nam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harum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vonsequat</a:t>
            </a:r>
            <a:endParaRPr lang="en-US" sz="5333" b="0" i="0" dirty="0">
              <a:solidFill>
                <a:srgbClr val="2774AE"/>
              </a:solidFill>
              <a:latin typeface="Helvetica Regular" pitchFamily="2" charset="0"/>
            </a:endParaRPr>
          </a:p>
        </p:txBody>
      </p:sp>
      <p:sp>
        <p:nvSpPr>
          <p:cNvPr id="4" name="Text Placeholder 3">
            <a:extLst>
              <a:ext uri="{FF2B5EF4-FFF2-40B4-BE49-F238E27FC236}">
                <a16:creationId xmlns:a16="http://schemas.microsoft.com/office/drawing/2014/main" id="{9D1F839A-7F1F-7444-AF82-48ECCE4F3858}"/>
              </a:ext>
            </a:extLst>
          </p:cNvPr>
          <p:cNvSpPr>
            <a:spLocks noGrp="1"/>
          </p:cNvSpPr>
          <p:nvPr>
            <p:ph type="body" sz="quarter" idx="21" hasCustomPrompt="1"/>
          </p:nvPr>
        </p:nvSpPr>
        <p:spPr>
          <a:xfrm>
            <a:off x="1828800" y="1828801"/>
            <a:ext cx="8534400" cy="2220095"/>
          </a:xfrm>
        </p:spPr>
        <p:txBody>
          <a:bodyPr anchor="ctr" anchorCtr="0"/>
          <a:lstStyle>
            <a:lvl1pPr marL="0" indent="0" algn="ctr">
              <a:buNone/>
              <a:defRPr sz="5333">
                <a:solidFill>
                  <a:srgbClr val="2774AE"/>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720082039"/>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173671867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extBox 2">
            <a:extLst>
              <a:ext uri="{FF2B5EF4-FFF2-40B4-BE49-F238E27FC236}">
                <a16:creationId xmlns:a16="http://schemas.microsoft.com/office/drawing/2014/main" id="{5F64B9DE-6557-C54A-BF36-8E798604EA3F}"/>
              </a:ext>
            </a:extLst>
          </p:cNvPr>
          <p:cNvSpPr txBox="1"/>
          <p:nvPr/>
        </p:nvSpPr>
        <p:spPr>
          <a:xfrm>
            <a:off x="853440" y="2499360"/>
            <a:ext cx="10363200" cy="738664"/>
          </a:xfrm>
          <a:prstGeom prst="rect">
            <a:avLst/>
          </a:prstGeom>
          <a:noFill/>
        </p:spPr>
        <p:txBody>
          <a:bodyPr wrap="square" lIns="0" tIns="0" rIns="0" bIns="0" rtlCol="0" anchor="b" anchorCtr="0">
            <a:spAutoFit/>
          </a:bodyPr>
          <a:lstStyle/>
          <a:p>
            <a:pPr algn="ctr"/>
            <a:r>
              <a:rPr lang="en-US" sz="4800" b="1" i="0" baseline="0" dirty="0">
                <a:solidFill>
                  <a:srgbClr val="58595B"/>
                </a:solidFill>
                <a:latin typeface="Helvetica" pitchFamily="2" charset="0"/>
              </a:rPr>
              <a:t>Q&amp;A</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extLst>
              <p:ext uri="{D42A27DB-BD31-4B8C-83A1-F6EECF244321}">
                <p14:modId xmlns:p14="http://schemas.microsoft.com/office/powerpoint/2010/main" val="42495035"/>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extLst>
              <p:ext uri="{D42A27DB-BD31-4B8C-83A1-F6EECF244321}">
                <p14:modId xmlns:p14="http://schemas.microsoft.com/office/powerpoint/2010/main" val="239366619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Tree>
    <p:extLst>
      <p:ext uri="{BB962C8B-B14F-4D97-AF65-F5344CB8AC3E}">
        <p14:creationId xmlns:p14="http://schemas.microsoft.com/office/powerpoint/2010/main" val="1155635478"/>
      </p:ext>
    </p:extLst>
  </p:cSld>
  <p:clrMapOvr>
    <a:masterClrMapping/>
  </p:clrMapOvr>
  <p:hf hdr="0" ftr="0" dt="0"/>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2" name="Picture 1"/>
          <p:cNvPicPr>
            <a:picLocks noChangeAspect="1"/>
          </p:cNvPicPr>
          <p:nvPr/>
        </p:nvPicPr>
        <p:blipFill>
          <a:blip r:embed="rId2"/>
          <a:stretch>
            <a:fillRect/>
          </a:stretch>
        </p:blipFill>
        <p:spPr>
          <a:xfrm>
            <a:off x="3042195" y="3042690"/>
            <a:ext cx="6107611" cy="772621"/>
          </a:xfrm>
          <a:prstGeom prst="rect">
            <a:avLst/>
          </a:prstGeom>
        </p:spPr>
      </p:pic>
    </p:spTree>
    <p:extLst>
      <p:ext uri="{BB962C8B-B14F-4D97-AF65-F5344CB8AC3E}">
        <p14:creationId xmlns:p14="http://schemas.microsoft.com/office/powerpoint/2010/main" val="3486891473"/>
      </p:ext>
    </p:extLst>
  </p:cSld>
  <p:clrMapOvr>
    <a:masterClrMapping/>
  </p:clrMapOvr>
  <p:hf hdr="0" ftr="0" dt="0"/>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Click to edit Master title style</a:t>
            </a:r>
            <a:endParaRPr/>
          </a:p>
        </p:txBody>
      </p:sp>
      <p:sp>
        <p:nvSpPr>
          <p:cNvPr id="23" name="Google Shape;23;p20"/>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US"/>
          </a:p>
        </p:txBody>
      </p:sp>
      <p:sp>
        <p:nvSpPr>
          <p:cNvPr id="24" name="Google Shape;24;p20"/>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smtClean="0"/>
              <a:t>‹#›</a:t>
            </a:fld>
            <a:endParaRPr lang="en-US"/>
          </a:p>
        </p:txBody>
      </p:sp>
      <p:sp>
        <p:nvSpPr>
          <p:cNvPr id="25" name="Google Shape;25;p20"/>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atin typeface="Tahoma"/>
                <a:ea typeface="Tahoma"/>
                <a:cs typeface="Tahoma"/>
                <a:sym typeface="Tahoma"/>
              </a:defRPr>
            </a:lvl1pPr>
            <a:lvl2pPr marL="914400" lvl="1" indent="-325119" algn="l">
              <a:lnSpc>
                <a:spcPct val="100000"/>
              </a:lnSpc>
              <a:spcBef>
                <a:spcPts val="500"/>
              </a:spcBef>
              <a:spcAft>
                <a:spcPts val="0"/>
              </a:spcAft>
              <a:buSzPts val="1520"/>
              <a:buChar char="•"/>
              <a:defRPr sz="2000">
                <a:solidFill>
                  <a:srgbClr val="232F4E"/>
                </a:solidFill>
                <a:latin typeface="Tahoma"/>
                <a:ea typeface="Tahoma"/>
                <a:cs typeface="Tahoma"/>
                <a:sym typeface="Tahoma"/>
              </a:defRPr>
            </a:lvl2pPr>
            <a:lvl3pPr marL="1371600" lvl="2" indent="-315467" algn="l">
              <a:lnSpc>
                <a:spcPct val="100000"/>
              </a:lnSpc>
              <a:spcBef>
                <a:spcPts val="500"/>
              </a:spcBef>
              <a:spcAft>
                <a:spcPts val="0"/>
              </a:spcAft>
              <a:buSzPts val="1368"/>
              <a:buChar char="?"/>
              <a:defRPr sz="1800">
                <a:latin typeface="Tahoma"/>
                <a:ea typeface="Tahoma"/>
                <a:cs typeface="Tahoma"/>
                <a:sym typeface="Tahoma"/>
              </a:defRPr>
            </a:lvl3pPr>
            <a:lvl4pPr marL="1828800" lvl="3" indent="-299719" algn="l">
              <a:lnSpc>
                <a:spcPct val="100000"/>
              </a:lnSpc>
              <a:spcBef>
                <a:spcPts val="400"/>
              </a:spcBef>
              <a:spcAft>
                <a:spcPts val="0"/>
              </a:spcAft>
              <a:buSzPts val="1120"/>
              <a:buChar char="◻"/>
              <a:defRPr sz="1600">
                <a:latin typeface="Tahoma"/>
                <a:ea typeface="Tahoma"/>
                <a:cs typeface="Tahoma"/>
                <a:sym typeface="Tahoma"/>
              </a:defRPr>
            </a:lvl4pPr>
            <a:lvl5pPr marL="2286000" lvl="4" indent="-290829" algn="l">
              <a:lnSpc>
                <a:spcPct val="100000"/>
              </a:lnSpc>
              <a:spcBef>
                <a:spcPts val="300"/>
              </a:spcBef>
              <a:spcAft>
                <a:spcPts val="0"/>
              </a:spcAft>
              <a:buSzPts val="980"/>
              <a:buChar char="◻"/>
              <a:defRPr sz="1400">
                <a:latin typeface="Tahoma"/>
                <a:ea typeface="Tahoma"/>
                <a:cs typeface="Tahoma"/>
                <a:sym typeface="Tahoma"/>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pPr lvl="0"/>
            <a:r>
              <a:rPr lang="en-US"/>
              <a:t>Click to edit Master text styles</a:t>
            </a:r>
          </a:p>
        </p:txBody>
      </p:sp>
    </p:spTree>
    <p:extLst>
      <p:ext uri="{BB962C8B-B14F-4D97-AF65-F5344CB8AC3E}">
        <p14:creationId xmlns:p14="http://schemas.microsoft.com/office/powerpoint/2010/main" val="320780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2032000" y="3429000"/>
            <a:ext cx="10160000" cy="12192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dk1"/>
              </a:buClr>
              <a:buSzPts val="3200"/>
              <a:buFont typeface="Tahoma"/>
              <a:buNone/>
              <a:defRPr sz="320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4064000" y="4648200"/>
            <a:ext cx="8128000" cy="9144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600"/>
              </a:spcBef>
              <a:spcAft>
                <a:spcPts val="0"/>
              </a:spcAft>
              <a:buSzPts val="2000"/>
              <a:buNone/>
              <a:defRPr sz="2000">
                <a:solidFill>
                  <a:schemeClr val="dk2"/>
                </a:solidFill>
                <a:latin typeface="Tahoma"/>
                <a:ea typeface="Tahoma"/>
                <a:cs typeface="Tahoma"/>
                <a:sym typeface="Tahoma"/>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a:endParaRPr/>
          </a:p>
        </p:txBody>
      </p:sp>
      <p:sp>
        <p:nvSpPr>
          <p:cNvPr id="18" name="Google Shape;18;p17"/>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1621536" y="6355080"/>
            <a:ext cx="16256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5122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311396038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DF2C5F55-93C0-9344-9E3D-94935F3D2760}"/>
              </a:ext>
            </a:extLst>
          </p:cNvPr>
          <p:cNvSpPr>
            <a:spLocks noGrp="1"/>
          </p:cNvSpPr>
          <p:nvPr>
            <p:ph type="body" sz="quarter" idx="20" hasCustomPrompt="1"/>
          </p:nvPr>
        </p:nvSpPr>
        <p:spPr>
          <a:xfrm>
            <a:off x="853439" y="3535680"/>
            <a:ext cx="10363200" cy="295402"/>
          </a:xfrm>
          <a:prstGeom prst="rect">
            <a:avLst/>
          </a:prstGeom>
        </p:spPr>
        <p:txBody>
          <a:bodyPr>
            <a:spAutoFit/>
          </a:bodyPr>
          <a:lstStyle>
            <a:lvl1pPr marL="0" indent="0">
              <a:buFontTx/>
              <a:buNone/>
              <a:defRPr sz="2133" b="1" i="0" cap="all" baseline="0">
                <a:latin typeface="Helvetica" pitchFamily="2" charset="0"/>
              </a:defRPr>
            </a:lvl1pPr>
            <a:lvl2pPr>
              <a:buFontTx/>
              <a:buNone/>
              <a:defRPr b="1"/>
            </a:lvl2pPr>
            <a:lvl3pPr marL="914377" indent="0">
              <a:buFontTx/>
              <a:buNone/>
              <a:defRPr b="1"/>
            </a:lvl3pPr>
            <a:lvl4pPr marL="1371566" indent="0">
              <a:buFontTx/>
              <a:buNone/>
              <a:defRPr b="1"/>
            </a:lvl4pPr>
            <a:lvl5pPr marL="1828754" indent="0">
              <a:buFontTx/>
              <a:buNone/>
              <a:defRPr b="1"/>
            </a:lvl5pPr>
          </a:lstStyle>
          <a:p>
            <a:pPr lvl="0"/>
            <a:r>
              <a:rPr lang="en-US" dirty="0"/>
              <a:t>ADDITIONAL TEXT GOES HERE </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9" name="Table 8" hidden="1">
            <a:extLst>
              <a:ext uri="{FF2B5EF4-FFF2-40B4-BE49-F238E27FC236}">
                <a16:creationId xmlns:a16="http://schemas.microsoft.com/office/drawing/2014/main" id="{D23CA481-98CA-0745-833B-EFD0DBCDDA4E}"/>
              </a:ext>
            </a:extLst>
          </p:cNvPr>
          <p:cNvGraphicFramePr>
            <a:graphicFrameLocks noGrp="1"/>
          </p:cNvGraphicFramePr>
          <p:nvPr>
            <p:extLst>
              <p:ext uri="{D42A27DB-BD31-4B8C-83A1-F6EECF244321}">
                <p14:modId xmlns:p14="http://schemas.microsoft.com/office/powerpoint/2010/main" val="3279498072"/>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2" name="Table 11" hidden="1">
            <a:extLst>
              <a:ext uri="{FF2B5EF4-FFF2-40B4-BE49-F238E27FC236}">
                <a16:creationId xmlns:a16="http://schemas.microsoft.com/office/drawing/2014/main" id="{EF7DC21F-99F8-4F48-9203-63793CFF7D9C}"/>
              </a:ext>
            </a:extLst>
          </p:cNvPr>
          <p:cNvGraphicFramePr>
            <a:graphicFrameLocks noGrp="1"/>
          </p:cNvGraphicFramePr>
          <p:nvPr>
            <p:extLst>
              <p:ext uri="{D42A27DB-BD31-4B8C-83A1-F6EECF244321}">
                <p14:modId xmlns:p14="http://schemas.microsoft.com/office/powerpoint/2010/main" val="408398643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14"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9507"/>
            <a:ext cx="10363200" cy="664797"/>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a:t>Section Divider</a:t>
            </a:r>
            <a:endParaRPr lang="en-US" dirty="0"/>
          </a:p>
        </p:txBody>
      </p:sp>
    </p:spTree>
    <p:extLst>
      <p:ext uri="{BB962C8B-B14F-4D97-AF65-F5344CB8AC3E}">
        <p14:creationId xmlns:p14="http://schemas.microsoft.com/office/powerpoint/2010/main" val="1700030544"/>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132344185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398261031"/>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0252455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2769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13961933"/>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87910558"/>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64256447"/>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16309375"/>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48488137"/>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7806184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eader w/copy">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8B117F2E-F782-844A-A783-F9F40B77A93D}"/>
              </a:ext>
            </a:extLst>
          </p:cNvPr>
          <p:cNvSpPr>
            <a:spLocks noGrp="1"/>
          </p:cNvSpPr>
          <p:nvPr>
            <p:ph type="title" hasCustomPrompt="1"/>
          </p:nvPr>
        </p:nvSpPr>
        <p:spPr>
          <a:xfrm>
            <a:off x="853436" y="489869"/>
            <a:ext cx="10363200" cy="519972"/>
          </a:xfrm>
        </p:spPr>
        <p:txBody>
          <a:bodyPr anchor="b" anchorCtr="0"/>
          <a:lstStyle/>
          <a:p>
            <a:r>
              <a:rPr lang="en-US" dirty="0"/>
              <a:t>Header w/copy</a:t>
            </a:r>
          </a:p>
        </p:txBody>
      </p:sp>
    </p:spTree>
    <p:extLst>
      <p:ext uri="{BB962C8B-B14F-4D97-AF65-F5344CB8AC3E}">
        <p14:creationId xmlns:p14="http://schemas.microsoft.com/office/powerpoint/2010/main" val="3171329003"/>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2319594"/>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00853665"/>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88334039"/>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70938148"/>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37333909"/>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2645706"/>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3018434"/>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202281"/>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3439137675"/>
      </p:ext>
    </p:extLst>
  </p:cSld>
  <p:clrMapOvr>
    <a:masterClrMapping/>
  </p:clrMapOvr>
  <p:hf hdr="0" ftr="0" dt="0"/>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4527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 w/bullet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itle 3">
            <a:extLst>
              <a:ext uri="{FF2B5EF4-FFF2-40B4-BE49-F238E27FC236}">
                <a16:creationId xmlns:a16="http://schemas.microsoft.com/office/drawing/2014/main" id="{34576D38-1D07-4944-9AE7-710415891258}"/>
              </a:ext>
            </a:extLst>
          </p:cNvPr>
          <p:cNvSpPr>
            <a:spLocks noGrp="1"/>
          </p:cNvSpPr>
          <p:nvPr>
            <p:ph type="title" hasCustomPrompt="1"/>
          </p:nvPr>
        </p:nvSpPr>
        <p:spPr/>
        <p:txBody>
          <a:bodyPr/>
          <a:lstStyle/>
          <a:p>
            <a:r>
              <a:rPr lang="en-US" dirty="0"/>
              <a:t>Header w/copy and bullets</a:t>
            </a:r>
          </a:p>
        </p:txBody>
      </p:sp>
      <p:sp>
        <p:nvSpPr>
          <p:cNvPr id="5" name="Text Placeholder 4">
            <a:extLst>
              <a:ext uri="{FF2B5EF4-FFF2-40B4-BE49-F238E27FC236}">
                <a16:creationId xmlns:a16="http://schemas.microsoft.com/office/drawing/2014/main" id="{FEB3799F-3DE7-0C45-B34C-091D879B69B2}"/>
              </a:ext>
            </a:extLst>
          </p:cNvPr>
          <p:cNvSpPr>
            <a:spLocks noGrp="1"/>
          </p:cNvSpPr>
          <p:nvPr>
            <p:ph type="body" sz="quarter" idx="21" hasCustomPrompt="1"/>
          </p:nvPr>
        </p:nvSpPr>
        <p:spPr>
          <a:xfrm>
            <a:off x="1463041" y="3048001"/>
            <a:ext cx="9144000" cy="518519"/>
          </a:xfrm>
        </p:spPr>
        <p:txBody>
          <a:bodyPr lIns="365760">
            <a:spAutoFit/>
          </a:bodyPr>
          <a:lstStyle>
            <a:lvl1pPr>
              <a:defRPr/>
            </a:lvl1pPr>
          </a:lstStyle>
          <a:p>
            <a:pPr lvl="0"/>
            <a:r>
              <a:rPr lang="en-US" dirty="0"/>
              <a:t>Most bulleted slides should have no more than 5 bullets with only about 5-6 words per bullet.</a:t>
            </a:r>
          </a:p>
        </p:txBody>
      </p:sp>
    </p:spTree>
    <p:extLst>
      <p:ext uri="{BB962C8B-B14F-4D97-AF65-F5344CB8AC3E}">
        <p14:creationId xmlns:p14="http://schemas.microsoft.com/office/powerpoint/2010/main" val="3172573535"/>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262237251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31993230"/>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95810520"/>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9788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725732221"/>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2647852"/>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49043557"/>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8742263"/>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06950940"/>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6891216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Header w/two column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One 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70560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70560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Two Subhead</a:t>
            </a:r>
          </a:p>
        </p:txBody>
      </p:sp>
      <p:sp>
        <p:nvSpPr>
          <p:cNvPr id="2" name="Title 1">
            <a:extLst>
              <a:ext uri="{FF2B5EF4-FFF2-40B4-BE49-F238E27FC236}">
                <a16:creationId xmlns:a16="http://schemas.microsoft.com/office/drawing/2014/main" id="{B3E3FFDB-27DF-174A-9ED2-F20F22E29A5C}"/>
              </a:ext>
            </a:extLst>
          </p:cNvPr>
          <p:cNvSpPr>
            <a:spLocks noGrp="1"/>
          </p:cNvSpPr>
          <p:nvPr>
            <p:ph type="title" hasCustomPrompt="1"/>
          </p:nvPr>
        </p:nvSpPr>
        <p:spPr/>
        <p:txBody>
          <a:bodyPr/>
          <a:lstStyle/>
          <a:p>
            <a:r>
              <a:rPr lang="en-US" dirty="0"/>
              <a:t>Header w/two columns</a:t>
            </a:r>
          </a:p>
        </p:txBody>
      </p:sp>
    </p:spTree>
    <p:extLst>
      <p:ext uri="{BB962C8B-B14F-4D97-AF65-F5344CB8AC3E}">
        <p14:creationId xmlns:p14="http://schemas.microsoft.com/office/powerpoint/2010/main" val="2916060793"/>
      </p:ext>
    </p:extLst>
  </p:cSld>
  <p:clrMapOvr>
    <a:masterClrMapping/>
  </p:clrMapOvr>
  <p:hf hdr="0" ftr="0" dt="0"/>
  <p:extLst>
    <p:ext uri="{DCECCB84-F9BA-43D5-87BE-67443E8EF086}">
      <p15:sldGuideLst xmlns:p15="http://schemas.microsoft.com/office/powerpoint/2012/main">
        <p15:guide id="1" pos="2880">
          <p15:clr>
            <a:srgbClr val="FBAE40"/>
          </p15:clr>
        </p15:guide>
        <p15:guide id="2" pos="3096">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852706679"/>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25158161"/>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9253723"/>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70403308"/>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52932273"/>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9083232"/>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5707901"/>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9314718"/>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1454178778"/>
      </p:ext>
    </p:extLst>
  </p:cSld>
  <p:clrMapOvr>
    <a:masterClrMapping/>
  </p:clrMapOvr>
  <p:hf hdr="0" ftr="0" dt="0"/>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93151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 w/tabl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3BE623E0-A664-AE40-BA0B-DD28927DB98C}"/>
              </a:ext>
            </a:extLst>
          </p:cNvPr>
          <p:cNvSpPr>
            <a:spLocks noGrp="1"/>
          </p:cNvSpPr>
          <p:nvPr>
            <p:ph type="title" hasCustomPrompt="1"/>
          </p:nvPr>
        </p:nvSpPr>
        <p:spPr/>
        <p:txBody>
          <a:bodyPr/>
          <a:lstStyle/>
          <a:p>
            <a:r>
              <a:rPr lang="en-US" dirty="0"/>
              <a:t>Header w/table</a:t>
            </a:r>
          </a:p>
        </p:txBody>
      </p:sp>
      <p:sp>
        <p:nvSpPr>
          <p:cNvPr id="4" name="Table Placeholder 3">
            <a:extLst>
              <a:ext uri="{FF2B5EF4-FFF2-40B4-BE49-F238E27FC236}">
                <a16:creationId xmlns:a16="http://schemas.microsoft.com/office/drawing/2014/main" id="{DC239404-90E7-C24E-AFE4-2269257F0B4F}"/>
              </a:ext>
            </a:extLst>
          </p:cNvPr>
          <p:cNvSpPr>
            <a:spLocks noGrp="1"/>
          </p:cNvSpPr>
          <p:nvPr>
            <p:ph type="tbl" sz="quarter" idx="20"/>
          </p:nvPr>
        </p:nvSpPr>
        <p:spPr>
          <a:xfrm>
            <a:off x="1463040" y="1584960"/>
            <a:ext cx="8534400" cy="258597"/>
          </a:xfrm>
          <a:prstGeom prst="rect">
            <a:avLst/>
          </a:prstGeom>
          <a:solidFill>
            <a:srgbClr val="DBE7F5"/>
          </a:solidFill>
        </p:spPr>
        <p:txBody>
          <a:bodyPr anchor="t" anchorCtr="1"/>
          <a:lstStyle>
            <a:lvl1pPr marL="0" indent="0" algn="ctr">
              <a:buNone/>
              <a:defRPr>
                <a:solidFill>
                  <a:srgbClr val="898989"/>
                </a:solidFill>
              </a:defRPr>
            </a:lvl1pPr>
          </a:lstStyle>
          <a:p>
            <a:r>
              <a:rPr lang="en-US"/>
              <a:t>Click icon to add table</a:t>
            </a:r>
            <a:endParaRPr lang="en-US" dirty="0"/>
          </a:p>
        </p:txBody>
      </p:sp>
      <p:sp>
        <p:nvSpPr>
          <p:cNvPr id="7" name="Text Placeholder 3">
            <a:extLst>
              <a:ext uri="{FF2B5EF4-FFF2-40B4-BE49-F238E27FC236}">
                <a16:creationId xmlns:a16="http://schemas.microsoft.com/office/drawing/2014/main" id="{333AD3F6-9F07-D947-93D3-62C883A521CD}"/>
              </a:ext>
            </a:extLst>
          </p:cNvPr>
          <p:cNvSpPr>
            <a:spLocks noGrp="1"/>
          </p:cNvSpPr>
          <p:nvPr>
            <p:ph type="body" sz="quarter" idx="12" hasCustomPrompt="1"/>
          </p:nvPr>
        </p:nvSpPr>
        <p:spPr>
          <a:xfrm>
            <a:off x="10319746" y="1584961"/>
            <a:ext cx="1262655" cy="1805623"/>
          </a:xfrm>
          <a:prstGeom prst="rect">
            <a:avLst/>
          </a:prstGeom>
        </p:spPr>
        <p:txBody>
          <a:bodyPr wrap="square" lIns="0">
            <a:spAutoFit/>
          </a:bodyPr>
          <a:lstStyle>
            <a:lvl1pPr marL="0" indent="0" algn="l">
              <a:lnSpc>
                <a:spcPct val="100000"/>
              </a:lnSpc>
              <a:buNone/>
              <a:defRPr sz="1067" b="0">
                <a:solidFill>
                  <a:srgbClr val="FC28FC"/>
                </a:solidFill>
              </a:defRPr>
            </a:lvl1pPr>
            <a:lvl2pPr marL="457189" indent="0">
              <a:buNone/>
              <a:defRPr>
                <a:solidFill>
                  <a:srgbClr val="FF0000"/>
                </a:solidFill>
              </a:defRPr>
            </a:lvl2pPr>
            <a:lvl3pPr marL="914377" indent="0">
              <a:buNone/>
              <a:defRPr>
                <a:solidFill>
                  <a:srgbClr val="FF0000"/>
                </a:solidFill>
              </a:defRPr>
            </a:lvl3pPr>
            <a:lvl4pPr marL="1371566" indent="0">
              <a:buNone/>
              <a:defRPr>
                <a:solidFill>
                  <a:srgbClr val="FF0000"/>
                </a:solidFill>
              </a:defRPr>
            </a:lvl4pPr>
            <a:lvl5pPr marL="1828754" indent="0">
              <a:buNone/>
              <a:defRPr>
                <a:solidFill>
                  <a:srgbClr val="FF0000"/>
                </a:solidFill>
              </a:defRPr>
            </a:lvl5pPr>
          </a:lstStyle>
          <a:p>
            <a:pPr lvl="0"/>
            <a:r>
              <a:rPr lang="en-US" dirty="0"/>
              <a:t>Input data using the custom table. If you’re not sure you’ll need this table, we recommend HIDING the slide temporarily instead of deleting it. Once deleted, the custom table can be recovered from the master source file. </a:t>
            </a:r>
          </a:p>
        </p:txBody>
      </p:sp>
    </p:spTree>
    <p:extLst>
      <p:ext uri="{BB962C8B-B14F-4D97-AF65-F5344CB8AC3E}">
        <p14:creationId xmlns:p14="http://schemas.microsoft.com/office/powerpoint/2010/main" val="771876391"/>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108357771"/>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589694068"/>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1347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971946280"/>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557301166"/>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08023305"/>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62671389"/>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3838721"/>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7434848"/>
      </p:ext>
    </p:extLst>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1975985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eader w/one image on Lef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096000" y="2072640"/>
            <a:ext cx="5120637" cy="1551579"/>
          </a:xfrm>
          <a:prstGeom prst="rect">
            <a:avLst/>
          </a:prstGeom>
        </p:spPr>
        <p:txBody>
          <a:bodyPr l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095999" y="1584960"/>
            <a:ext cx="5120639" cy="287259"/>
          </a:xfrm>
          <a:prstGeom prst="rect">
            <a:avLst/>
          </a:prstGeom>
        </p:spPr>
        <p:txBody>
          <a:bodyPr lIns="365760" rIns="0">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853440"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left</a:t>
            </a:r>
          </a:p>
        </p:txBody>
      </p:sp>
    </p:spTree>
    <p:extLst>
      <p:ext uri="{BB962C8B-B14F-4D97-AF65-F5344CB8AC3E}">
        <p14:creationId xmlns:p14="http://schemas.microsoft.com/office/powerpoint/2010/main" val="2082759098"/>
      </p:ext>
    </p:extLst>
  </p:cSld>
  <p:clrMapOvr>
    <a:masterClrMapping/>
  </p:clrMapOvr>
  <p:hf hdr="0" ftr="0" dt="0"/>
  <p:extLst>
    <p:ext uri="{DCECCB84-F9BA-43D5-87BE-67443E8EF086}">
      <p15:sldGuideLst xmlns:p15="http://schemas.microsoft.com/office/powerpoint/2012/main">
        <p15:guide id="1" pos="2880">
          <p15:clr>
            <a:srgbClr val="FBAE40"/>
          </p15:clr>
        </p15:guide>
        <p15:guide id="2" pos="312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42619028"/>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682034544"/>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74962388"/>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27195476"/>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40000685"/>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21444198"/>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35861504"/>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4272875308"/>
      </p:ext>
    </p:extLst>
  </p:cSld>
  <p:clrMapOvr>
    <a:masterClrMapping/>
  </p:clrMapOvr>
  <p:hf hdr="0" ftr="0" dt="0"/>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2505045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29403663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 w/one image on Righ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39" y="2072640"/>
            <a:ext cx="5120640" cy="1551579"/>
          </a:xfrm>
          <a:prstGeom prst="rect">
            <a:avLst/>
          </a:prstGeom>
        </p:spPr>
        <p:txBody>
          <a:bodyPr lIns="0" r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853441" y="1584960"/>
            <a:ext cx="5120639" cy="292608"/>
          </a:xfrm>
          <a:prstGeom prst="rect">
            <a:avLst/>
          </a:prstGeom>
        </p:spPr>
        <p:txBody>
          <a:bodyPr lIns="0" rIns="365760"/>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5974079"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right</a:t>
            </a:r>
          </a:p>
        </p:txBody>
      </p:sp>
    </p:spTree>
    <p:extLst>
      <p:ext uri="{BB962C8B-B14F-4D97-AF65-F5344CB8AC3E}">
        <p14:creationId xmlns:p14="http://schemas.microsoft.com/office/powerpoint/2010/main" val="860160863"/>
      </p:ext>
    </p:extLst>
  </p:cSld>
  <p:clrMapOvr>
    <a:masterClrMapping/>
  </p:clrMapOvr>
  <p:hf hdr="0" ftr="0" dt="0"/>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71389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95520592"/>
      </p:ext>
    </p:extLst>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93133939"/>
      </p:ext>
    </p:extLst>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513023"/>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02327200"/>
      </p:ext>
    </p:extLst>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052907931"/>
      </p:ext>
    </p:extLst>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92293904"/>
      </p:ext>
    </p:extLst>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11/3/2024</a:t>
            </a:fld>
            <a:endParaRPr lang="en-US" dirty="0"/>
          </a:p>
        </p:txBody>
      </p:sp>
    </p:spTree>
    <p:extLst>
      <p:ext uri="{BB962C8B-B14F-4D97-AF65-F5344CB8AC3E}">
        <p14:creationId xmlns:p14="http://schemas.microsoft.com/office/powerpoint/2010/main" val="4104693688"/>
      </p:ext>
    </p:extLst>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34455442"/>
      </p:ext>
    </p:extLst>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71864473"/>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w/two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083852"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w/two images</a:t>
            </a:r>
          </a:p>
        </p:txBody>
      </p:sp>
      <p:sp>
        <p:nvSpPr>
          <p:cNvPr id="13" name="Picture Placeholder 2">
            <a:extLst>
              <a:ext uri="{FF2B5EF4-FFF2-40B4-BE49-F238E27FC236}">
                <a16:creationId xmlns:a16="http://schemas.microsoft.com/office/drawing/2014/main" id="{9C652879-E485-9847-B5DA-F17C66D89A13}"/>
              </a:ext>
            </a:extLst>
          </p:cNvPr>
          <p:cNvSpPr>
            <a:spLocks noGrp="1"/>
          </p:cNvSpPr>
          <p:nvPr>
            <p:ph type="pic" sz="quarter" idx="29"/>
          </p:nvPr>
        </p:nvSpPr>
        <p:spPr>
          <a:xfrm>
            <a:off x="7448503"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4" name="Text Placeholder 19">
            <a:extLst>
              <a:ext uri="{FF2B5EF4-FFF2-40B4-BE49-F238E27FC236}">
                <a16:creationId xmlns:a16="http://schemas.microsoft.com/office/drawing/2014/main" id="{3075D6A2-6D65-FC47-AC64-35561CC02CFD}"/>
              </a:ext>
            </a:extLst>
          </p:cNvPr>
          <p:cNvSpPr>
            <a:spLocks noGrp="1"/>
          </p:cNvSpPr>
          <p:nvPr>
            <p:ph type="body" sz="quarter" idx="30" hasCustomPrompt="1"/>
          </p:nvPr>
        </p:nvSpPr>
        <p:spPr>
          <a:xfrm>
            <a:off x="621792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Tree>
    <p:extLst>
      <p:ext uri="{BB962C8B-B14F-4D97-AF65-F5344CB8AC3E}">
        <p14:creationId xmlns:p14="http://schemas.microsoft.com/office/powerpoint/2010/main" val="2157054281"/>
      </p:ext>
    </p:extLst>
  </p:cSld>
  <p:clrMapOvr>
    <a:masterClrMapping/>
  </p:clrMapOvr>
  <p:hf hdr="0" ftr="0" dt="0"/>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25784099"/>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75976060"/>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4516733"/>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53120727"/>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2154907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3.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theme" Target="../theme/theme5.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6.xml"/><Relationship Id="rId1" Type="http://schemas.openxmlformats.org/officeDocument/2006/relationships/slideLayout" Target="../slideLayouts/slideLayout6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theme" Target="../theme/theme7.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theme" Target="../theme/theme8.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Brand logo">
            <a:extLst>
              <a:ext uri="{FF2B5EF4-FFF2-40B4-BE49-F238E27FC236}">
                <a16:creationId xmlns:a16="http://schemas.microsoft.com/office/drawing/2014/main" id="{B905BEBE-FC81-0D47-9AF4-9E3655228635}"/>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57201" y="6155475"/>
            <a:ext cx="1830252" cy="354621"/>
          </a:xfrm>
          <a:prstGeom prst="rect">
            <a:avLst/>
          </a:prstGeom>
        </p:spPr>
      </p:pic>
      <p:sp>
        <p:nvSpPr>
          <p:cNvPr id="17" name="Header rule">
            <a:extLst>
              <a:ext uri="{FF2B5EF4-FFF2-40B4-BE49-F238E27FC236}">
                <a16:creationId xmlns:a16="http://schemas.microsoft.com/office/drawing/2014/main" id="{98E6E0B5-9270-574F-A10E-09DA8982DB02}"/>
              </a:ext>
            </a:extLst>
          </p:cNvPr>
          <p:cNvSpPr/>
          <p:nvPr/>
        </p:nvSpPr>
        <p:spPr>
          <a:xfrm>
            <a:off x="853440" y="1095523"/>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22" name="Title Placeholder">
            <a:extLst>
              <a:ext uri="{FF2B5EF4-FFF2-40B4-BE49-F238E27FC236}">
                <a16:creationId xmlns:a16="http://schemas.microsoft.com/office/drawing/2014/main" id="{7143B24C-1C3A-8E4C-BD32-A8A3EF401E90}"/>
              </a:ext>
            </a:extLst>
          </p:cNvPr>
          <p:cNvSpPr>
            <a:spLocks noGrp="1"/>
          </p:cNvSpPr>
          <p:nvPr>
            <p:ph type="title"/>
          </p:nvPr>
        </p:nvSpPr>
        <p:spPr>
          <a:xfrm>
            <a:off x="853439" y="489869"/>
            <a:ext cx="10363200" cy="519972"/>
          </a:xfrm>
          <a:prstGeom prst="rect">
            <a:avLst/>
          </a:prstGeom>
        </p:spPr>
        <p:txBody>
          <a:bodyPr vert="horz" wrap="square" lIns="0" tIns="0" rIns="0" bIns="0" rtlCol="0" anchor="b" anchorCtr="0">
            <a:spAutoFit/>
          </a:bodyPr>
          <a:lstStyle/>
          <a:p>
            <a:r>
              <a:rPr lang="en-US" dirty="0"/>
              <a:t>Click to edit Master title</a:t>
            </a:r>
          </a:p>
        </p:txBody>
      </p:sp>
      <p:sp>
        <p:nvSpPr>
          <p:cNvPr id="27" name="Slide Number Placeholder">
            <a:extLst>
              <a:ext uri="{FF2B5EF4-FFF2-40B4-BE49-F238E27FC236}">
                <a16:creationId xmlns:a16="http://schemas.microsoft.com/office/drawing/2014/main" id="{BB99265C-2058-D148-A5A5-70540F68B968}"/>
              </a:ext>
            </a:extLst>
          </p:cNvPr>
          <p:cNvSpPr>
            <a:spLocks noGrp="1"/>
          </p:cNvSpPr>
          <p:nvPr>
            <p:ph type="sldNum" sz="quarter" idx="4"/>
          </p:nvPr>
        </p:nvSpPr>
        <p:spPr>
          <a:xfrm>
            <a:off x="11582400" y="6339840"/>
            <a:ext cx="609600" cy="422744"/>
          </a:xfrm>
          <a:prstGeom prst="rect">
            <a:avLst/>
          </a:prstGeom>
        </p:spPr>
        <p:txBody>
          <a:bodyPr vert="horz" wrap="square" lIns="0" tIns="0" rIns="0" bIns="256032" rtlCol="0" anchor="t" anchorCtr="0">
            <a:spAutoFit/>
          </a:bodyPr>
          <a:lstStyle>
            <a:lvl1pPr algn="l">
              <a:lnSpc>
                <a:spcPct val="100000"/>
              </a:lnSpc>
              <a:defRPr sz="1067" b="0" i="0">
                <a:solidFill>
                  <a:srgbClr val="898989"/>
                </a:solidFill>
                <a:latin typeface="Helvetica Regular" pitchFamily="2" charset="0"/>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883B9C53-1485-764E-86F1-EF642FC86547}"/>
              </a:ext>
            </a:extLst>
          </p:cNvPr>
          <p:cNvSpPr>
            <a:spLocks noGrp="1"/>
          </p:cNvSpPr>
          <p:nvPr>
            <p:ph type="body" idx="1"/>
          </p:nvPr>
        </p:nvSpPr>
        <p:spPr>
          <a:xfrm>
            <a:off x="1463041" y="1584961"/>
            <a:ext cx="9753599" cy="1567695"/>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39991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hf hdr="0" ftr="0" dt="0"/>
  <p:txStyles>
    <p:titleStyle>
      <a:lvl1pPr algn="l" defTabSz="914377" rtl="0" eaLnBrk="1" latinLnBrk="0" hangingPunct="1">
        <a:lnSpc>
          <a:spcPct val="90000"/>
        </a:lnSpc>
        <a:spcBef>
          <a:spcPct val="0"/>
        </a:spcBef>
        <a:buNone/>
        <a:defRPr sz="3733" b="1" i="0" kern="1200" baseline="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b="0" kern="1200">
          <a:solidFill>
            <a:srgbClr val="58595B"/>
          </a:solidFill>
          <a:latin typeface="+mn-lt"/>
          <a:ea typeface="+mn-ea"/>
          <a:cs typeface="+mn-cs"/>
        </a:defRPr>
      </a:lvl1pPr>
      <a:lvl2pPr marL="597393"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baseline="0">
          <a:solidFill>
            <a:srgbClr val="58595B"/>
          </a:solidFill>
          <a:latin typeface="+mn-lt"/>
          <a:ea typeface="+mn-ea"/>
          <a:cs typeface="+mn-cs"/>
        </a:defRPr>
      </a:lvl2pPr>
      <a:lvl3pPr marL="963144"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3pPr>
      <a:lvl4pPr marL="1328895"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a:solidFill>
            <a:srgbClr val="58595B"/>
          </a:solidFill>
          <a:latin typeface="+mn-lt"/>
          <a:ea typeface="+mn-ea"/>
          <a:cs typeface="+mn-cs"/>
        </a:defRPr>
      </a:lvl4pPr>
      <a:lvl5pPr marL="1694646"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5pPr>
      <a:lvl6pPr marL="838179" indent="-868658" algn="l" defTabSz="914377" rtl="0" eaLnBrk="1" latinLnBrk="0" hangingPunct="1">
        <a:lnSpc>
          <a:spcPct val="90000"/>
        </a:lnSpc>
        <a:spcBef>
          <a:spcPts val="0"/>
        </a:spcBef>
        <a:spcAft>
          <a:spcPts val="800"/>
        </a:spcAft>
        <a:buFont typeface="Arial" panose="020B0604020202020204" pitchFamily="34" charset="0"/>
        <a:buNone/>
        <a:defRPr sz="133" kern="1200">
          <a:solidFill>
            <a:schemeClr val="tx1"/>
          </a:solidFill>
          <a:latin typeface="+mn-lt"/>
          <a:ea typeface="+mn-ea"/>
          <a:cs typeface="+mn-cs"/>
        </a:defRPr>
      </a:lvl6pPr>
      <a:lvl7pPr marL="743693" indent="-259074" algn="l" defTabSz="914377" rtl="0" eaLnBrk="1" latinLnBrk="0" hangingPunct="1">
        <a:lnSpc>
          <a:spcPct val="90000"/>
        </a:lnSpc>
        <a:spcBef>
          <a:spcPts val="0"/>
        </a:spcBef>
        <a:spcAft>
          <a:spcPts val="800"/>
        </a:spcAft>
        <a:buFont typeface="Arial" panose="020B0604020202020204" pitchFamily="34" charset="0"/>
        <a:buChar char="•"/>
        <a:defRPr sz="7200" kern="1200">
          <a:solidFill>
            <a:schemeClr val="tx1"/>
          </a:solidFill>
          <a:latin typeface="+mn-lt"/>
          <a:ea typeface="+mn-ea"/>
          <a:cs typeface="+mn-cs"/>
        </a:defRPr>
      </a:lvl7pPr>
      <a:lvl8pPr marL="365751" indent="-228594" algn="l" defTabSz="914377" rtl="0" eaLnBrk="1" latinLnBrk="0" hangingPunct="1">
        <a:lnSpc>
          <a:spcPct val="90000"/>
        </a:lnSpc>
        <a:spcBef>
          <a:spcPts val="0"/>
        </a:spcBef>
        <a:spcAft>
          <a:spcPts val="800"/>
        </a:spcAft>
        <a:buFont typeface="Arial" panose="020B0604020202020204" pitchFamily="34" charset="0"/>
        <a:buChar char="•"/>
        <a:defRPr sz="133"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5533"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2731349684"/>
      </p:ext>
    </p:extLst>
  </p:cSld>
  <p:clrMap bg1="lt1" tx1="dk1" bg2="lt2" tx2="dk2" accent1="accent1" accent2="accent2" accent3="accent3" accent4="accent4" accent5="accent5" accent6="accent6" hlink="hlink" folHlink="folHlink"/>
  <p:sldLayoutIdLst>
    <p:sldLayoutId id="2147483693" r:id="rId1"/>
    <p:sldLayoutId id="2147483772"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6624644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1084022337"/>
      </p:ext>
    </p:extLst>
  </p:cSld>
  <p:clrMap bg1="lt1" tx1="dk1" bg2="lt2" tx2="dk2" accent1="accent1" accent2="accent2" accent3="accent3" accent4="accent4" accent5="accent5" accent6="accent6" hlink="hlink" folHlink="folHlink"/>
  <p:sldLayoutIdLst>
    <p:sldLayoutId id="2147483714" r:id="rId1"/>
    <p:sldLayoutId id="2147483773"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16439887"/>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3314835941"/>
      </p:ext>
    </p:extLst>
  </p:cSld>
  <p:clrMap bg1="lt1" tx1="dk1" bg2="lt2" tx2="dk2" accent1="accent1" accent2="accent2" accent3="accent3" accent4="accent4" accent5="accent5" accent6="accent6" hlink="hlink" folHlink="folHlink"/>
  <p:sldLayoutIdLst>
    <p:sldLayoutId id="2147483735" r:id="rId1"/>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0847359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5086374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9.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9"/>
        <p:cNvGrpSpPr/>
        <p:nvPr/>
      </p:nvGrpSpPr>
      <p:grpSpPr>
        <a:xfrm>
          <a:off x="0" y="0"/>
          <a:ext cx="0" cy="0"/>
          <a:chOff x="0" y="0"/>
          <a:chExt cx="0" cy="0"/>
        </a:xfrm>
      </p:grpSpPr>
      <p:sp>
        <p:nvSpPr>
          <p:cNvPr id="190" name="Google Shape;190;p1"/>
          <p:cNvSpPr txBox="1">
            <a:spLocks noGrp="1"/>
          </p:cNvSpPr>
          <p:nvPr>
            <p:ph type="ctrTitle"/>
          </p:nvPr>
        </p:nvSpPr>
        <p:spPr>
          <a:xfrm>
            <a:off x="448284" y="2730121"/>
            <a:ext cx="9626600" cy="1201803"/>
          </a:xfrm>
          <a:prstGeom prst="rect">
            <a:avLst/>
          </a:prstGeom>
        </p:spPr>
        <p:txBody>
          <a:bodyPr spcFirstLastPara="1" lIns="91425" tIns="45700" rIns="91425" bIns="45700" anchor="t" anchorCtr="0">
            <a:noAutofit/>
          </a:bodyPr>
          <a:lstStyle/>
          <a:p>
            <a:pPr algn="l">
              <a:buSzPts val="4770"/>
            </a:pPr>
            <a:r>
              <a:rPr lang="en-US" sz="6600" dirty="0">
                <a:solidFill>
                  <a:schemeClr val="accent2">
                    <a:lumMod val="75000"/>
                  </a:schemeClr>
                </a:solidFill>
              </a:rPr>
              <a:t>Vortex Microarchitecture</a:t>
            </a:r>
          </a:p>
        </p:txBody>
      </p:sp>
      <p:sp>
        <p:nvSpPr>
          <p:cNvPr id="191" name="Google Shape;191;p1"/>
          <p:cNvSpPr txBox="1">
            <a:spLocks noGrp="1"/>
          </p:cNvSpPr>
          <p:nvPr>
            <p:ph type="subTitle" idx="1"/>
          </p:nvPr>
        </p:nvSpPr>
        <p:spPr>
          <a:prstGeom prst="rect">
            <a:avLst/>
          </a:prstGeom>
        </p:spPr>
        <p:txBody>
          <a:bodyPr spcFirstLastPara="1" lIns="91425" tIns="45700" rIns="91425" bIns="45700" anchorCtr="0">
            <a:normAutofit/>
          </a:bodyPr>
          <a:lstStyle/>
          <a:p>
            <a:pPr marL="0" indent="0">
              <a:spcBef>
                <a:spcPts val="0"/>
              </a:spcBef>
              <a:spcAft>
                <a:spcPts val="600"/>
              </a:spcAft>
              <a:buSzPts val="2400"/>
            </a:pPr>
            <a:r>
              <a:rPr lang="en-US" sz="3200" b="1" dirty="0"/>
              <a:t>Blaise Tine</a:t>
            </a:r>
          </a:p>
        </p:txBody>
      </p:sp>
      <p:pic>
        <p:nvPicPr>
          <p:cNvPr id="2" name="Picture 1" descr="A logo with a blue and yellow design&#10;&#10;Description automatically generated">
            <a:extLst>
              <a:ext uri="{FF2B5EF4-FFF2-40B4-BE49-F238E27FC236}">
                <a16:creationId xmlns:a16="http://schemas.microsoft.com/office/drawing/2014/main" id="{AA969CDE-3128-C084-DACE-C0DE9380CE81}"/>
              </a:ext>
            </a:extLst>
          </p:cNvPr>
          <p:cNvPicPr>
            <a:picLocks noChangeAspect="1"/>
          </p:cNvPicPr>
          <p:nvPr/>
        </p:nvPicPr>
        <p:blipFill>
          <a:blip r:embed="rId3"/>
          <a:stretch>
            <a:fillRect/>
          </a:stretch>
        </p:blipFill>
        <p:spPr>
          <a:xfrm>
            <a:off x="11076923" y="0"/>
            <a:ext cx="1042686" cy="1042686"/>
          </a:xfrm>
          <a:prstGeom prst="rect">
            <a:avLst/>
          </a:prstGeom>
        </p:spPr>
      </p:pic>
      <p:pic>
        <p:nvPicPr>
          <p:cNvPr id="4" name="Picture 3" descr="A close up of a logo&#10;&#10;Description automatically generated">
            <a:extLst>
              <a:ext uri="{FF2B5EF4-FFF2-40B4-BE49-F238E27FC236}">
                <a16:creationId xmlns:a16="http://schemas.microsoft.com/office/drawing/2014/main" id="{906A6589-5840-B953-28B6-3C88D49353CF}"/>
              </a:ext>
            </a:extLst>
          </p:cNvPr>
          <p:cNvPicPr>
            <a:picLocks noChangeAspect="1"/>
          </p:cNvPicPr>
          <p:nvPr/>
        </p:nvPicPr>
        <p:blipFill>
          <a:blip r:embed="rId4"/>
          <a:stretch>
            <a:fillRect/>
          </a:stretch>
        </p:blipFill>
        <p:spPr>
          <a:xfrm>
            <a:off x="448284" y="6155408"/>
            <a:ext cx="1892749" cy="365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1000"/>
                                        <p:tgtEl>
                                          <p:spTgt spid="191">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190"/>
                                        </p:tgtEl>
                                        <p:attrNameLst>
                                          <p:attrName>style.visibility</p:attrName>
                                        </p:attrNameLst>
                                      </p:cBhvr>
                                      <p:to>
                                        <p:strVal val="visible"/>
                                      </p:to>
                                    </p:set>
                                    <p:animEffect transition="in" filter="fade">
                                      <p:cBhvr>
                                        <p:cTn id="10" dur="10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19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67080"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(6)</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10</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09091" y="12293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Execute Stage</a:t>
            </a:r>
            <a:endParaRPr sz="1800" dirty="0"/>
          </a:p>
          <a:p>
            <a:pPr marL="548640" lvl="1" indent="-274319" algn="l" rtl="0">
              <a:lnSpc>
                <a:spcPct val="100000"/>
              </a:lnSpc>
              <a:spcBef>
                <a:spcPts val="500"/>
              </a:spcBef>
              <a:spcAft>
                <a:spcPts val="0"/>
              </a:spcAft>
              <a:buSzPts val="1824"/>
              <a:buChar char="•"/>
            </a:pPr>
            <a:r>
              <a:rPr lang="en-US" sz="1800" dirty="0"/>
              <a:t>ALU cluster</a:t>
            </a:r>
          </a:p>
          <a:p>
            <a:pPr marL="548640" lvl="1" indent="-274319" algn="l" rtl="0">
              <a:lnSpc>
                <a:spcPct val="100000"/>
              </a:lnSpc>
              <a:spcBef>
                <a:spcPts val="500"/>
              </a:spcBef>
              <a:spcAft>
                <a:spcPts val="0"/>
              </a:spcAft>
              <a:buSzPts val="1824"/>
              <a:buChar char="•"/>
            </a:pPr>
            <a:r>
              <a:rPr lang="en-US" sz="1800" dirty="0"/>
              <a:t>FPU cluster</a:t>
            </a:r>
          </a:p>
          <a:p>
            <a:pPr marL="548640" lvl="1" indent="-274319" algn="l" rtl="0">
              <a:lnSpc>
                <a:spcPct val="100000"/>
              </a:lnSpc>
              <a:spcBef>
                <a:spcPts val="500"/>
              </a:spcBef>
              <a:spcAft>
                <a:spcPts val="0"/>
              </a:spcAft>
              <a:buSzPts val="1824"/>
              <a:buChar char="•"/>
            </a:pPr>
            <a:r>
              <a:rPr lang="en-US" sz="1800" dirty="0"/>
              <a:t>LSU cluster</a:t>
            </a:r>
          </a:p>
          <a:p>
            <a:pPr marL="548640" lvl="1" indent="-274319" algn="l" rtl="0">
              <a:lnSpc>
                <a:spcPct val="100000"/>
              </a:lnSpc>
              <a:spcBef>
                <a:spcPts val="500"/>
              </a:spcBef>
              <a:spcAft>
                <a:spcPts val="0"/>
              </a:spcAft>
              <a:buSzPts val="1824"/>
              <a:buChar char="•"/>
            </a:pPr>
            <a:r>
              <a:rPr lang="en-US" sz="1800" dirty="0"/>
              <a:t>SFU cluster</a:t>
            </a:r>
          </a:p>
        </p:txBody>
      </p:sp>
      <p:sp>
        <p:nvSpPr>
          <p:cNvPr id="4" name="Arrow: Down 3">
            <a:extLst>
              <a:ext uri="{FF2B5EF4-FFF2-40B4-BE49-F238E27FC236}">
                <a16:creationId xmlns:a16="http://schemas.microsoft.com/office/drawing/2014/main" id="{08D55B27-6E8F-8788-075A-B2BF97BE1EDD}"/>
              </a:ext>
            </a:extLst>
          </p:cNvPr>
          <p:cNvSpPr/>
          <p:nvPr/>
        </p:nvSpPr>
        <p:spPr>
          <a:xfrm>
            <a:off x="9658275" y="2025073"/>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D760944C-E825-D611-932B-12169617015A}"/>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36BBF8C2-9328-799C-FD21-519CF4673F4D}"/>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38908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2480" y="23286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(7)</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11</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43528" y="11785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Commit Stage</a:t>
            </a:r>
            <a:endParaRPr sz="2000" dirty="0"/>
          </a:p>
          <a:p>
            <a:pPr marL="548640" lvl="1" indent="-274319" algn="l" rtl="0">
              <a:lnSpc>
                <a:spcPct val="100000"/>
              </a:lnSpc>
              <a:spcBef>
                <a:spcPts val="500"/>
              </a:spcBef>
              <a:spcAft>
                <a:spcPts val="0"/>
              </a:spcAft>
              <a:buSzPts val="1824"/>
              <a:buChar char="•"/>
            </a:pPr>
            <a:r>
              <a:rPr lang="en-US" dirty="0"/>
              <a:t>Per-unit gather </a:t>
            </a:r>
          </a:p>
          <a:p>
            <a:pPr marL="548640" lvl="1" indent="-274319" algn="l" rtl="0">
              <a:lnSpc>
                <a:spcPct val="100000"/>
              </a:lnSpc>
              <a:spcBef>
                <a:spcPts val="500"/>
              </a:spcBef>
              <a:spcAft>
                <a:spcPts val="0"/>
              </a:spcAft>
              <a:buSzPts val="1824"/>
              <a:buChar char="•"/>
            </a:pPr>
            <a:r>
              <a:rPr lang="en-US" dirty="0"/>
              <a:t>Writeback</a:t>
            </a:r>
          </a:p>
          <a:p>
            <a:pPr marL="548640" lvl="1" indent="-274319" algn="l" rtl="0">
              <a:lnSpc>
                <a:spcPct val="100000"/>
              </a:lnSpc>
              <a:spcBef>
                <a:spcPts val="500"/>
              </a:spcBef>
              <a:spcAft>
                <a:spcPts val="0"/>
              </a:spcAft>
              <a:buSzPts val="1824"/>
              <a:buChar char="•"/>
            </a:pPr>
            <a:r>
              <a:rPr lang="en-US" dirty="0"/>
              <a:t>Commit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11106727" y="2057159"/>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7F55D141-012E-B0DF-DE90-97CCFC3EDBB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F00CA56F-0A18-61C2-C732-C5899F03E28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5260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800" y="23765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GPU Hierarchical Clustering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12</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8767" y="119338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1800" dirty="0"/>
              <a:t>Socket</a:t>
            </a:r>
          </a:p>
          <a:p>
            <a:pPr marL="548640" lvl="1" indent="-274319">
              <a:buSzPts val="1824"/>
            </a:pPr>
            <a:r>
              <a:rPr lang="en-US" sz="1600" dirty="0"/>
              <a:t>Multiple cores</a:t>
            </a:r>
          </a:p>
          <a:p>
            <a:pPr marL="548640" lvl="1" indent="-274319">
              <a:buSzPts val="1824"/>
            </a:pPr>
            <a:r>
              <a:rPr lang="en-US" sz="1600" dirty="0"/>
              <a:t>Optional L1 cache</a:t>
            </a:r>
          </a:p>
          <a:p>
            <a:pPr marL="0" indent="0">
              <a:buSzPts val="1824"/>
              <a:buNone/>
            </a:pPr>
            <a:r>
              <a:rPr lang="en-US" sz="1800" dirty="0"/>
              <a:t>Cluster</a:t>
            </a:r>
          </a:p>
          <a:p>
            <a:pPr marL="548640" lvl="1" indent="-274319">
              <a:buSzPts val="1824"/>
            </a:pPr>
            <a:r>
              <a:rPr lang="en-US" sz="1600" dirty="0"/>
              <a:t>Multiple sockets</a:t>
            </a:r>
          </a:p>
          <a:p>
            <a:pPr marL="548640" lvl="1" indent="-274319">
              <a:buSzPts val="1824"/>
            </a:pPr>
            <a:r>
              <a:rPr lang="en-US" sz="1600" dirty="0"/>
              <a:t>Optional L2 cache</a:t>
            </a:r>
          </a:p>
          <a:p>
            <a:pPr marL="0" indent="0">
              <a:buSzPts val="1824"/>
              <a:buNone/>
            </a:pPr>
            <a:r>
              <a:rPr lang="en-US" sz="1800" dirty="0"/>
              <a:t>Processor</a:t>
            </a:r>
          </a:p>
          <a:p>
            <a:pPr marL="548640" lvl="1" indent="-274319">
              <a:buSzPts val="1824"/>
            </a:pPr>
            <a:r>
              <a:rPr lang="en-US" sz="1600" dirty="0"/>
              <a:t>Global barrier</a:t>
            </a:r>
          </a:p>
          <a:p>
            <a:pPr marL="548640" lvl="1" indent="-274319">
              <a:buSzPts val="1824"/>
            </a:pPr>
            <a:r>
              <a:rPr lang="en-US" sz="1600" dirty="0"/>
              <a:t>Optional L3 cache</a:t>
            </a:r>
          </a:p>
          <a:p>
            <a:pPr marL="0" indent="0">
              <a:buSzPts val="1824"/>
              <a:buNone/>
            </a:pPr>
            <a:r>
              <a:rPr lang="en-US" sz="1800" dirty="0"/>
              <a:t>FPGA</a:t>
            </a:r>
          </a:p>
          <a:p>
            <a:pPr marL="548640" lvl="1" indent="-274319">
              <a:buSzPts val="1824"/>
            </a:pPr>
            <a:r>
              <a:rPr lang="en-US" sz="1600" dirty="0"/>
              <a:t>Vortex Processor</a:t>
            </a:r>
          </a:p>
          <a:p>
            <a:pPr marL="548640" lvl="1" indent="-274319">
              <a:buSzPts val="1824"/>
            </a:pPr>
            <a:r>
              <a:rPr lang="en-US" sz="1600" dirty="0"/>
              <a:t>Device Controller</a:t>
            </a:r>
          </a:p>
          <a:p>
            <a:pPr marL="548640" lvl="1" indent="-274319">
              <a:buSzPts val="1824"/>
            </a:pPr>
            <a:r>
              <a:rPr lang="en-US" sz="1600" dirty="0"/>
              <a:t>DMA/PCIe Controllers</a:t>
            </a:r>
          </a:p>
          <a:p>
            <a:pPr marL="548640" lvl="1" indent="-274319">
              <a:buSzPts val="1824"/>
            </a:pPr>
            <a:r>
              <a:rPr lang="en-US" sz="1600" dirty="0"/>
              <a:t>Device Memory</a:t>
            </a:r>
          </a:p>
        </p:txBody>
      </p:sp>
      <p:pic>
        <p:nvPicPr>
          <p:cNvPr id="8" name="Picture 7" descr="A screenshot of a computer&#10;&#10;Description automatically generated">
            <a:extLst>
              <a:ext uri="{FF2B5EF4-FFF2-40B4-BE49-F238E27FC236}">
                <a16:creationId xmlns:a16="http://schemas.microsoft.com/office/drawing/2014/main" id="{2D8336A2-E7C7-87DE-4EDE-4D4F0B36CC44}"/>
              </a:ext>
            </a:extLst>
          </p:cNvPr>
          <p:cNvPicPr>
            <a:picLocks noChangeAspect="1"/>
          </p:cNvPicPr>
          <p:nvPr/>
        </p:nvPicPr>
        <p:blipFill>
          <a:blip r:embed="rId3"/>
          <a:stretch>
            <a:fillRect/>
          </a:stretch>
        </p:blipFill>
        <p:spPr>
          <a:xfrm>
            <a:off x="3435927" y="1934326"/>
            <a:ext cx="8654473" cy="2989347"/>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8010CD9A-9DC6-8C26-0D08-E4108BC65AEA}"/>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4323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79087" y="25797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Execute Stage</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13</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9087" y="120354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Dispatch Queues</a:t>
            </a:r>
          </a:p>
          <a:p>
            <a:pPr marL="548640" lvl="1" indent="-274319">
              <a:buSzPts val="1824"/>
            </a:pPr>
            <a:r>
              <a:rPr lang="en-US" sz="1800" dirty="0"/>
              <a:t>Flow control</a:t>
            </a:r>
          </a:p>
          <a:p>
            <a:pPr marL="548640" lvl="1" indent="-274319">
              <a:buSzPts val="1824"/>
            </a:pPr>
            <a:r>
              <a:rPr lang="en-US" sz="1800" dirty="0"/>
              <a:t>Per execute unit</a:t>
            </a:r>
          </a:p>
          <a:p>
            <a:pPr marL="0" lvl="0" indent="0">
              <a:spcBef>
                <a:spcPts val="0"/>
              </a:spcBef>
              <a:buSzPts val="2800"/>
              <a:buNone/>
            </a:pPr>
            <a:r>
              <a:rPr lang="en-US" sz="2000" dirty="0"/>
              <a:t>Dispatch Unit</a:t>
            </a:r>
          </a:p>
          <a:p>
            <a:pPr marL="548640" lvl="1" indent="-274319">
              <a:buSzPts val="1824"/>
            </a:pPr>
            <a:r>
              <a:rPr lang="en-US" sz="1800" dirty="0"/>
              <a:t>Read IW x #T data from queue</a:t>
            </a:r>
          </a:p>
          <a:p>
            <a:pPr marL="548640" lvl="1" indent="-274319">
              <a:buSzPts val="1824"/>
            </a:pPr>
            <a:r>
              <a:rPr lang="en-US" sz="1800" dirty="0"/>
              <a:t>Send #Block x #lanes data to array</a:t>
            </a:r>
          </a:p>
          <a:p>
            <a:pPr marL="548640" lvl="1" indent="-274319">
              <a:buSzPts val="1824"/>
            </a:pPr>
            <a:r>
              <a:rPr lang="en-US" sz="1800" dirty="0"/>
              <a:t>Per execute unit</a:t>
            </a:r>
          </a:p>
          <a:p>
            <a:pPr marL="0" indent="0">
              <a:buSzPts val="1824"/>
              <a:buNone/>
            </a:pPr>
            <a:r>
              <a:rPr lang="en-US" sz="2000" dirty="0"/>
              <a:t>Gather Unit</a:t>
            </a:r>
          </a:p>
          <a:p>
            <a:pPr marL="548640" lvl="1" indent="-274319">
              <a:buSzPts val="1824"/>
            </a:pPr>
            <a:r>
              <a:rPr lang="en-US" sz="1800" dirty="0"/>
              <a:t>Merge outputs from array </a:t>
            </a:r>
          </a:p>
          <a:p>
            <a:pPr marL="548640" lvl="1" indent="-274319">
              <a:buSzPts val="1824"/>
            </a:pPr>
            <a:r>
              <a:rPr lang="en-US" sz="1800" dirty="0"/>
              <a:t>Return IW x #T results</a:t>
            </a:r>
          </a:p>
          <a:p>
            <a:pPr marL="548640" lvl="1" indent="-274319">
              <a:buSzPts val="1824"/>
            </a:pPr>
            <a:r>
              <a:rPr lang="en-US" sz="1800" dirty="0"/>
              <a:t>Per execute unit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9127" y="1203549"/>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30A85EE8-80B4-1702-7467-296F2ADBD44F}"/>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0149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Compute Scaling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14</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1840" y="115899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Pipeline Configuration</a:t>
            </a:r>
          </a:p>
          <a:p>
            <a:pPr marL="548640" lvl="1" indent="-274319">
              <a:buSzPts val="1824"/>
            </a:pPr>
            <a:r>
              <a:rPr lang="en-US" sz="1800" dirty="0"/>
              <a:t>Number of wavefronts (#W)</a:t>
            </a:r>
          </a:p>
          <a:p>
            <a:pPr marL="548640" lvl="1" indent="-274319">
              <a:buSzPts val="1824"/>
            </a:pPr>
            <a:r>
              <a:rPr lang="en-US" sz="1800" dirty="0"/>
              <a:t>Number of threads (#T)</a:t>
            </a:r>
          </a:p>
          <a:p>
            <a:pPr marL="548640" lvl="1" indent="-274319">
              <a:buSzPts val="1824"/>
            </a:pPr>
            <a:r>
              <a:rPr lang="en-US" sz="1800" dirty="0"/>
              <a:t>Issue width (IW)</a:t>
            </a:r>
          </a:p>
          <a:p>
            <a:pPr marL="0" lvl="0" indent="0">
              <a:spcBef>
                <a:spcPts val="0"/>
              </a:spcBef>
              <a:buSzPts val="2800"/>
              <a:buNone/>
            </a:pPr>
            <a:r>
              <a:rPr lang="en-US" sz="2000" dirty="0"/>
              <a:t>Execute Unit Configuration</a:t>
            </a:r>
          </a:p>
          <a:p>
            <a:pPr marL="548640" lvl="1" indent="-274319">
              <a:buSzPts val="1824"/>
            </a:pPr>
            <a:r>
              <a:rPr lang="en-US" sz="1800" dirty="0"/>
              <a:t>Number of blocks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Compute Capacity</a:t>
            </a:r>
          </a:p>
          <a:p>
            <a:pPr marL="548640" lvl="1" indent="-274319">
              <a:buSzPts val="1824"/>
            </a:pPr>
            <a:r>
              <a:rPr lang="en-US" sz="1800" dirty="0"/>
              <a:t>#B * #L total processing element</a:t>
            </a:r>
          </a:p>
          <a:p>
            <a:pPr marL="0" indent="0">
              <a:buSzPts val="1824"/>
              <a:buNone/>
            </a:pPr>
            <a:r>
              <a:rPr lang="en-US" sz="2000" dirty="0"/>
              <a:t>Full Compute Capacity</a:t>
            </a:r>
          </a:p>
          <a:p>
            <a:pPr marL="548640" lvl="1" indent="-274319">
              <a:buSzPts val="1824"/>
            </a:pPr>
            <a:r>
              <a:rPr lang="en-US" sz="1800" dirty="0"/>
              <a:t>#B=#IW and #L=#T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4047" y="1304501"/>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5FB0D9ED-B34F-9B1E-B8F1-75CA11B4C266}"/>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35079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0BB805FD-B11B-6822-3646-A144E8CBBD59}"/>
            </a:ext>
          </a:extLst>
        </p:cNvPr>
        <p:cNvGrpSpPr/>
        <p:nvPr/>
      </p:nvGrpSpPr>
      <p:grpSpPr>
        <a:xfrm>
          <a:off x="0" y="0"/>
          <a:ext cx="0" cy="0"/>
          <a:chOff x="0" y="0"/>
          <a:chExt cx="0" cy="0"/>
        </a:xfrm>
      </p:grpSpPr>
      <p:sp>
        <p:nvSpPr>
          <p:cNvPr id="276" name="Google Shape;276;p9">
            <a:extLst>
              <a:ext uri="{FF2B5EF4-FFF2-40B4-BE49-F238E27FC236}">
                <a16:creationId xmlns:a16="http://schemas.microsoft.com/office/drawing/2014/main" id="{85CF99BE-B07B-60A0-B33D-EF4403755C53}"/>
              </a:ext>
            </a:extLst>
          </p:cNvPr>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Memory Scaling</a:t>
            </a:r>
            <a:endParaRPr dirty="0"/>
          </a:p>
        </p:txBody>
      </p:sp>
      <p:sp>
        <p:nvSpPr>
          <p:cNvPr id="277" name="Google Shape;277;p9">
            <a:extLst>
              <a:ext uri="{FF2B5EF4-FFF2-40B4-BE49-F238E27FC236}">
                <a16:creationId xmlns:a16="http://schemas.microsoft.com/office/drawing/2014/main" id="{EB5E373E-F78D-D5D4-4140-B356B1AC9667}"/>
              </a:ext>
            </a:extLst>
          </p:cNvPr>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a:extLst>
              <a:ext uri="{FF2B5EF4-FFF2-40B4-BE49-F238E27FC236}">
                <a16:creationId xmlns:a16="http://schemas.microsoft.com/office/drawing/2014/main" id="{E9F92D0F-1F05-8696-7B97-4584CFEB322B}"/>
              </a:ext>
            </a:extLst>
          </p:cNvPr>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15</a:t>
            </a:fld>
            <a:endParaRPr>
              <a:solidFill>
                <a:srgbClr val="000000"/>
              </a:solidFill>
            </a:endParaRPr>
          </a:p>
        </p:txBody>
      </p:sp>
      <p:sp>
        <p:nvSpPr>
          <p:cNvPr id="9" name="Google Shape;267;p8">
            <a:extLst>
              <a:ext uri="{FF2B5EF4-FFF2-40B4-BE49-F238E27FC236}">
                <a16:creationId xmlns:a16="http://schemas.microsoft.com/office/drawing/2014/main" id="{0176733D-378B-2815-167F-DF821DC74456}"/>
              </a:ext>
            </a:extLst>
          </p:cNvPr>
          <p:cNvSpPr txBox="1">
            <a:spLocks noGrp="1"/>
          </p:cNvSpPr>
          <p:nvPr>
            <p:ph type="body" idx="1"/>
          </p:nvPr>
        </p:nvSpPr>
        <p:spPr>
          <a:xfrm>
            <a:off x="751840" y="115899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Load/Store Unit Configuration</a:t>
            </a:r>
          </a:p>
          <a:p>
            <a:pPr marL="548640" lvl="1" indent="-274319">
              <a:buSzPts val="1824"/>
            </a:pPr>
            <a:r>
              <a:rPr lang="en-US" sz="1800" dirty="0"/>
              <a:t>Number of slices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Memory Capacity</a:t>
            </a:r>
          </a:p>
          <a:p>
            <a:pPr marL="548640" lvl="1" indent="-274319">
              <a:buSzPts val="1824"/>
            </a:pPr>
            <a:r>
              <a:rPr lang="en-US" sz="1800" dirty="0"/>
              <a:t>#B * #L total requests</a:t>
            </a:r>
          </a:p>
          <a:p>
            <a:pPr marL="0" indent="0">
              <a:buSzPts val="1824"/>
              <a:buNone/>
            </a:pPr>
            <a:r>
              <a:rPr lang="en-US" sz="2000" dirty="0"/>
              <a:t>Full Memory Capacity</a:t>
            </a:r>
          </a:p>
          <a:p>
            <a:pPr marL="548640" lvl="1" indent="-274319">
              <a:buSzPts val="1824"/>
            </a:pPr>
            <a:r>
              <a:rPr lang="en-US" sz="1800" dirty="0"/>
              <a:t>#B=#IW and #L=#T</a:t>
            </a:r>
          </a:p>
        </p:txBody>
      </p:sp>
      <p:pic>
        <p:nvPicPr>
          <p:cNvPr id="4" name="Picture 3" descr="A diagram of a multi-banked cache system&#10;&#10;Description automatically generated">
            <a:extLst>
              <a:ext uri="{FF2B5EF4-FFF2-40B4-BE49-F238E27FC236}">
                <a16:creationId xmlns:a16="http://schemas.microsoft.com/office/drawing/2014/main" id="{DB7B726B-7010-2720-15E5-6FEAC4195B7F}"/>
              </a:ext>
            </a:extLst>
          </p:cNvPr>
          <p:cNvPicPr>
            <a:picLocks noChangeAspect="1"/>
          </p:cNvPicPr>
          <p:nvPr/>
        </p:nvPicPr>
        <p:blipFill>
          <a:blip r:embed="rId3"/>
          <a:stretch>
            <a:fillRect/>
          </a:stretch>
        </p:blipFill>
        <p:spPr>
          <a:xfrm>
            <a:off x="6302322" y="1483360"/>
            <a:ext cx="4919715" cy="4822455"/>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8ED93AE3-82D5-D96A-B7DF-6EAB9C5FF60B}"/>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6007866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8232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16</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82320" y="123443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High-Performance </a:t>
            </a:r>
          </a:p>
          <a:p>
            <a:pPr marL="548640" lvl="1" indent="-274319">
              <a:buSzPts val="1824"/>
            </a:pPr>
            <a:r>
              <a:rPr lang="en-US" dirty="0"/>
              <a:t>Multi-banked</a:t>
            </a:r>
          </a:p>
          <a:p>
            <a:pPr marL="548640" lvl="1" indent="-274319">
              <a:buSzPts val="1824"/>
            </a:pPr>
            <a:r>
              <a:rPr lang="en-US" dirty="0"/>
              <a:t>Non-blocking operation</a:t>
            </a:r>
          </a:p>
          <a:p>
            <a:pPr marL="548640" lvl="1" indent="-274319">
              <a:buSzPts val="1824"/>
            </a:pPr>
            <a:r>
              <a:rPr lang="en-US" dirty="0"/>
              <a:t>Highly Configurable</a:t>
            </a:r>
          </a:p>
          <a:p>
            <a:pPr marL="0" lvl="0" indent="0" algn="l" rtl="0">
              <a:lnSpc>
                <a:spcPct val="100000"/>
              </a:lnSpc>
              <a:spcBef>
                <a:spcPts val="0"/>
              </a:spcBef>
              <a:spcAft>
                <a:spcPts val="0"/>
              </a:spcAft>
              <a:buSzPts val="2800"/>
              <a:buNone/>
            </a:pPr>
            <a:r>
              <a:rPr lang="en-US" dirty="0"/>
              <a:t>Highly Configurable</a:t>
            </a:r>
            <a:endParaRPr sz="2000" dirty="0"/>
          </a:p>
          <a:p>
            <a:pPr marL="548640" lvl="1" indent="-274319">
              <a:buSzPts val="1824"/>
            </a:pPr>
            <a:r>
              <a:rPr lang="en-US" dirty="0"/>
              <a:t>Banking</a:t>
            </a:r>
          </a:p>
          <a:p>
            <a:pPr marL="548640" lvl="1" indent="-274319">
              <a:buSzPts val="1824"/>
            </a:pPr>
            <a:r>
              <a:rPr lang="en-US" dirty="0"/>
              <a:t>Associativity</a:t>
            </a:r>
          </a:p>
          <a:p>
            <a:pPr marL="548640" lvl="1" indent="-274319">
              <a:buSzPts val="1824"/>
            </a:pPr>
            <a:r>
              <a:rPr lang="en-US" dirty="0"/>
              <a:t>Writeback / </a:t>
            </a:r>
            <a:r>
              <a:rPr lang="en-US" dirty="0" err="1"/>
              <a:t>Writethrought</a:t>
            </a:r>
            <a:endParaRPr lang="en-US" dirty="0"/>
          </a:p>
          <a:p>
            <a:pPr marL="548640" lvl="1" indent="-274319">
              <a:buSzPts val="1824"/>
            </a:pPr>
            <a:r>
              <a:rPr lang="en-US" dirty="0" err="1"/>
              <a:t>DirtyBytes</a:t>
            </a:r>
            <a:endParaRPr lang="en-US" dirty="0"/>
          </a:p>
          <a:p>
            <a:pPr marL="548640" lvl="1" indent="-274319">
              <a:buSzPts val="1824"/>
            </a:pPr>
            <a:r>
              <a:rPr lang="en-US" dirty="0"/>
              <a:t>Eviction Policy</a:t>
            </a:r>
          </a:p>
          <a:p>
            <a:pPr marL="548640" lvl="1" indent="-274319">
              <a:buSzPts val="1824"/>
            </a:pPr>
            <a:r>
              <a:rPr lang="en-US" dirty="0"/>
              <a:t>Hierarchical Flush</a:t>
            </a:r>
          </a:p>
          <a:p>
            <a:pPr marL="548640" lvl="1" indent="-274319">
              <a:buSzPts val="1824"/>
            </a:pPr>
            <a:r>
              <a:rPr lang="en-US" dirty="0"/>
              <a:t>Pipeline Queues</a:t>
            </a:r>
          </a:p>
        </p:txBody>
      </p:sp>
      <p:pic>
        <p:nvPicPr>
          <p:cNvPr id="7" name="Picture 6" descr="Diagram&#10;&#10;Description automatically generated">
            <a:extLst>
              <a:ext uri="{FF2B5EF4-FFF2-40B4-BE49-F238E27FC236}">
                <a16:creationId xmlns:a16="http://schemas.microsoft.com/office/drawing/2014/main" id="{8FCB67F5-9A9C-4666-BDE8-4631BEC8C2C8}"/>
              </a:ext>
            </a:extLst>
          </p:cNvPr>
          <p:cNvPicPr>
            <a:picLocks noChangeAspect="1"/>
          </p:cNvPicPr>
          <p:nvPr/>
        </p:nvPicPr>
        <p:blipFill>
          <a:blip r:embed="rId3"/>
          <a:stretch>
            <a:fillRect/>
          </a:stretch>
        </p:blipFill>
        <p:spPr>
          <a:xfrm>
            <a:off x="4885879" y="1670841"/>
            <a:ext cx="6320601" cy="4309158"/>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A525D535-9819-DBA7-B253-C9997911872C}"/>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95648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17</a:t>
            </a:fld>
            <a:endParaRPr>
              <a:solidFill>
                <a:srgbClr val="000000"/>
              </a:solidFill>
            </a:endParaRPr>
          </a:p>
        </p:txBody>
      </p:sp>
      <p:sp>
        <p:nvSpPr>
          <p:cNvPr id="257" name="Google Shape;257;p7"/>
          <p:cNvSpPr txBox="1">
            <a:spLocks noGrp="1"/>
          </p:cNvSpPr>
          <p:nvPr>
            <p:ph type="body" idx="1"/>
          </p:nvPr>
        </p:nvSpPr>
        <p:spPr>
          <a:xfrm>
            <a:off x="304800" y="1242874"/>
            <a:ext cx="11582400" cy="536135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endParaRPr lang="en-US" dirty="0"/>
          </a:p>
          <a:p>
            <a:pPr marL="0" lvl="0" indent="0" algn="l" rtl="0">
              <a:lnSpc>
                <a:spcPct val="90000"/>
              </a:lnSpc>
              <a:spcBef>
                <a:spcPts val="0"/>
              </a:spcBef>
              <a:spcAft>
                <a:spcPts val="0"/>
              </a:spcAft>
              <a:buSzPts val="2800"/>
              <a:buNone/>
            </a:pPr>
            <a:endParaRPr lang="en-US" dirty="0"/>
          </a:p>
        </p:txBody>
      </p:sp>
      <p:sp>
        <p:nvSpPr>
          <p:cNvPr id="2" name="TextBox 1">
            <a:extLst>
              <a:ext uri="{FF2B5EF4-FFF2-40B4-BE49-F238E27FC236}">
                <a16:creationId xmlns:a16="http://schemas.microsoft.com/office/drawing/2014/main" id="{1095DCEF-7851-430F-A765-A01C0A6CCA68}"/>
              </a:ext>
            </a:extLst>
          </p:cNvPr>
          <p:cNvSpPr txBox="1"/>
          <p:nvPr/>
        </p:nvSpPr>
        <p:spPr>
          <a:xfrm>
            <a:off x="4172923" y="3166423"/>
            <a:ext cx="3541354" cy="757130"/>
          </a:xfrm>
          <a:prstGeom prst="rect">
            <a:avLst/>
          </a:prstGeom>
          <a:noFill/>
        </p:spPr>
        <p:txBody>
          <a:bodyPr wrap="none" rtlCol="0">
            <a:spAutoFit/>
          </a:bodyPr>
          <a:lstStyle/>
          <a:p>
            <a:pPr marL="0" lvl="0" indent="0" algn="ctr" rtl="0">
              <a:lnSpc>
                <a:spcPct val="90000"/>
              </a:lnSpc>
              <a:spcBef>
                <a:spcPts val="0"/>
              </a:spcBef>
              <a:spcAft>
                <a:spcPts val="0"/>
              </a:spcAft>
              <a:buSzPts val="2800"/>
              <a:buNone/>
            </a:pPr>
            <a:r>
              <a:rPr lang="en-US" sz="4800" b="1" dirty="0"/>
              <a:t>Thank You!</a:t>
            </a:r>
            <a:endParaRPr lang="en-US" dirty="0"/>
          </a:p>
        </p:txBody>
      </p:sp>
      <p:pic>
        <p:nvPicPr>
          <p:cNvPr id="4" name="Picture 3" descr="A logo with a blue and yellow design&#10;&#10;Description automatically generated">
            <a:extLst>
              <a:ext uri="{FF2B5EF4-FFF2-40B4-BE49-F238E27FC236}">
                <a16:creationId xmlns:a16="http://schemas.microsoft.com/office/drawing/2014/main" id="{DB26002B-567A-072E-16ED-593BE3C73C8C}"/>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50663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
          <p:cNvSpPr txBox="1">
            <a:spLocks noGrp="1"/>
          </p:cNvSpPr>
          <p:nvPr>
            <p:ph type="title"/>
          </p:nvPr>
        </p:nvSpPr>
        <p:spPr>
          <a:xfrm>
            <a:off x="862483" y="22724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Agenda</a:t>
            </a:r>
            <a:endParaRPr dirty="0"/>
          </a:p>
        </p:txBody>
      </p:sp>
      <p:sp>
        <p:nvSpPr>
          <p:cNvPr id="207" name="Google Shape;207;p3"/>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a:t>
            </a:r>
            <a:endParaRPr dirty="0"/>
          </a:p>
        </p:txBody>
      </p:sp>
      <p:sp>
        <p:nvSpPr>
          <p:cNvPr id="208" name="Google Shape;208;p3"/>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2</a:t>
            </a:fld>
            <a:endParaRPr>
              <a:solidFill>
                <a:srgbClr val="000000"/>
              </a:solidFill>
            </a:endParaRPr>
          </a:p>
        </p:txBody>
      </p:sp>
      <p:sp>
        <p:nvSpPr>
          <p:cNvPr id="10" name="Google Shape;209;p3">
            <a:extLst>
              <a:ext uri="{FF2B5EF4-FFF2-40B4-BE49-F238E27FC236}">
                <a16:creationId xmlns:a16="http://schemas.microsoft.com/office/drawing/2014/main" id="{3A349653-235B-447F-AE47-E9E017023068}"/>
              </a:ext>
            </a:extLst>
          </p:cNvPr>
          <p:cNvSpPr txBox="1">
            <a:spLocks noGrp="1"/>
          </p:cNvSpPr>
          <p:nvPr>
            <p:ph type="body" idx="1"/>
          </p:nvPr>
        </p:nvSpPr>
        <p:spPr>
          <a:xfrm>
            <a:off x="862483" y="1329167"/>
            <a:ext cx="11475869" cy="5131923"/>
          </a:xfrm>
          <a:prstGeom prst="rect">
            <a:avLst/>
          </a:prstGeom>
          <a:noFill/>
          <a:ln>
            <a:noFill/>
          </a:ln>
        </p:spPr>
        <p:txBody>
          <a:bodyPr spcFirstLastPara="1" wrap="square" lIns="91425" tIns="45700" rIns="91425" bIns="45700" anchor="t" anchorCtr="0">
            <a:normAutofit/>
          </a:bodyPr>
          <a:lstStyle/>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ISA Extension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Microarchitecture</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Hardware Scaling and Configuration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High-Bandwidth Caches</a:t>
            </a:r>
          </a:p>
        </p:txBody>
      </p:sp>
      <p:pic>
        <p:nvPicPr>
          <p:cNvPr id="3" name="Picture 2" descr="A logo with a blue and yellow design&#10;&#10;Description automatically generated">
            <a:extLst>
              <a:ext uri="{FF2B5EF4-FFF2-40B4-BE49-F238E27FC236}">
                <a16:creationId xmlns:a16="http://schemas.microsoft.com/office/drawing/2014/main" id="{3BB954DA-C095-2673-77CB-F04E9742001C}"/>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81212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xfrm>
            <a:off x="797169" y="264972"/>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GPGPU Platform</a:t>
            </a: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3</a:t>
            </a:fld>
            <a:endParaRPr>
              <a:solidFill>
                <a:srgbClr val="000000"/>
              </a:solidFill>
            </a:endParaRPr>
          </a:p>
        </p:txBody>
      </p:sp>
      <p:sp>
        <p:nvSpPr>
          <p:cNvPr id="257" name="Google Shape;257;p7"/>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0"/>
              </a:spcBef>
              <a:spcAft>
                <a:spcPts val="0"/>
              </a:spcAft>
              <a:buSzPts val="2800"/>
              <a:buNone/>
            </a:pPr>
            <a:r>
              <a:rPr lang="en-US" sz="2000" dirty="0"/>
              <a:t>Hardware </a:t>
            </a:r>
          </a:p>
          <a:p>
            <a:pPr marL="548640" lvl="1" indent="-274319">
              <a:buSzPts val="1824"/>
            </a:pPr>
            <a:r>
              <a:rPr lang="en-US" sz="1800" dirty="0"/>
              <a:t>Fully configurable multi-core GPU</a:t>
            </a:r>
          </a:p>
          <a:p>
            <a:pPr marL="548640" lvl="1" indent="-274319">
              <a:buSzPts val="1824"/>
            </a:pPr>
            <a:r>
              <a:rPr lang="en-US" sz="1800" dirty="0"/>
              <a:t>PCIe host-device interface</a:t>
            </a:r>
          </a:p>
          <a:p>
            <a:pPr marL="548640" lvl="1" indent="-274319">
              <a:buSzPts val="1824"/>
            </a:pPr>
            <a:r>
              <a:rPr lang="en-US" sz="1800" dirty="0"/>
              <a:t>Caches &amp; shared Memory</a:t>
            </a:r>
          </a:p>
          <a:p>
            <a:pPr marL="548640" lvl="1" indent="-274319">
              <a:buSzPts val="1824"/>
            </a:pPr>
            <a:r>
              <a:rPr lang="en-US" sz="1800" dirty="0"/>
              <a:t>Floating-point Units</a:t>
            </a:r>
          </a:p>
          <a:p>
            <a:pPr marL="548640" lvl="1" indent="-274319">
              <a:buSzPts val="1824"/>
            </a:pPr>
            <a:r>
              <a:rPr lang="en-US" sz="1800" dirty="0"/>
              <a:t>32 and 64-bit ISA</a:t>
            </a:r>
          </a:p>
          <a:p>
            <a:pPr marL="0" lvl="0" indent="0" algn="l" rtl="0">
              <a:lnSpc>
                <a:spcPct val="90000"/>
              </a:lnSpc>
              <a:spcBef>
                <a:spcPts val="600"/>
              </a:spcBef>
              <a:spcAft>
                <a:spcPts val="0"/>
              </a:spcAft>
              <a:buSzPts val="2800"/>
              <a:buNone/>
            </a:pPr>
            <a:r>
              <a:rPr lang="en-US" sz="2000" dirty="0"/>
              <a:t>Open-source toolchain</a:t>
            </a:r>
            <a:endParaRPr sz="1800" dirty="0"/>
          </a:p>
          <a:p>
            <a:pPr marL="548640" lvl="1" indent="-274319">
              <a:buSzPts val="1824"/>
            </a:pPr>
            <a:r>
              <a:rPr lang="en-US" sz="1800" dirty="0"/>
              <a:t>LLVM: Compiler</a:t>
            </a:r>
          </a:p>
          <a:p>
            <a:pPr marL="548640" lvl="1" indent="-274319">
              <a:buSzPts val="1824"/>
            </a:pPr>
            <a:r>
              <a:rPr lang="en-US" sz="1800" dirty="0"/>
              <a:t>POCL: OpenCL</a:t>
            </a:r>
          </a:p>
          <a:p>
            <a:pPr marL="548640" lvl="1" indent="-274319">
              <a:buSzPts val="1824"/>
            </a:pPr>
            <a:r>
              <a:rPr lang="en-US" sz="1800" dirty="0" err="1"/>
              <a:t>CuPBoP</a:t>
            </a:r>
            <a:r>
              <a:rPr lang="en-US" sz="1800" dirty="0"/>
              <a:t>: CUDA</a:t>
            </a:r>
          </a:p>
          <a:p>
            <a:pPr marL="548640" lvl="1" indent="-274319">
              <a:buSzPts val="1824"/>
            </a:pPr>
            <a:r>
              <a:rPr lang="en-US" sz="1800" dirty="0"/>
              <a:t>OPAE: Intel FPGA API</a:t>
            </a:r>
          </a:p>
          <a:p>
            <a:pPr marL="548640" lvl="1" indent="-274319">
              <a:buSzPts val="1824"/>
            </a:pPr>
            <a:r>
              <a:rPr lang="en-US" sz="1800" dirty="0"/>
              <a:t>XRT: Xilinx FPGA API</a:t>
            </a:r>
            <a:endParaRPr sz="1800" dirty="0"/>
          </a:p>
          <a:p>
            <a:pPr marL="548640" lvl="1" indent="-274319">
              <a:buSzPts val="1824"/>
            </a:pPr>
            <a:r>
              <a:rPr lang="en-US" sz="1800" dirty="0" err="1"/>
              <a:t>Verilator</a:t>
            </a:r>
            <a:r>
              <a:rPr lang="en-US" sz="1800" dirty="0"/>
              <a:t>: RTL simulation</a:t>
            </a:r>
            <a:endParaRPr sz="1800" dirty="0"/>
          </a:p>
          <a:p>
            <a:pPr marL="548640" lvl="1" indent="-274319">
              <a:buSzPts val="1824"/>
            </a:pPr>
            <a:r>
              <a:rPr lang="en-US" sz="1800" dirty="0" err="1"/>
              <a:t>Yosys</a:t>
            </a:r>
            <a:r>
              <a:rPr lang="en-US" sz="1800" dirty="0"/>
              <a:t>: FPGA Synthesis</a:t>
            </a:r>
          </a:p>
          <a:p>
            <a:pPr marL="0" lvl="0" indent="0" algn="l" rtl="0">
              <a:lnSpc>
                <a:spcPct val="90000"/>
              </a:lnSpc>
              <a:spcBef>
                <a:spcPts val="600"/>
              </a:spcBef>
              <a:spcAft>
                <a:spcPts val="0"/>
              </a:spcAft>
              <a:buSzPts val="2800"/>
              <a:buNone/>
            </a:pPr>
            <a:r>
              <a:rPr lang="en-US" sz="2000" dirty="0"/>
              <a:t>FPGA Synthesis</a:t>
            </a:r>
            <a:endParaRPr lang="en-US" sz="1800" dirty="0"/>
          </a:p>
          <a:p>
            <a:pPr marL="548640" lvl="1" indent="-274319">
              <a:buSzPts val="1824"/>
            </a:pPr>
            <a:r>
              <a:rPr lang="en-US" sz="1800" dirty="0"/>
              <a:t>Altera: Arria10, Stratix 10</a:t>
            </a:r>
          </a:p>
          <a:p>
            <a:pPr marL="548640" lvl="1" indent="-274319">
              <a:buSzPts val="1824"/>
            </a:pPr>
            <a:r>
              <a:rPr lang="en-US" sz="1800" dirty="0"/>
              <a:t>Xilinx: </a:t>
            </a:r>
            <a:r>
              <a:rPr lang="en-US" sz="1800" dirty="0" err="1"/>
              <a:t>Alveo</a:t>
            </a:r>
            <a:r>
              <a:rPr lang="en-US" sz="1800" dirty="0"/>
              <a:t> U50, U250, U280, </a:t>
            </a:r>
            <a:r>
              <a:rPr lang="en-US" sz="1800" dirty="0">
                <a:solidFill>
                  <a:srgbClr val="FF0000"/>
                </a:solidFill>
              </a:rPr>
              <a:t>U55</a:t>
            </a:r>
          </a:p>
        </p:txBody>
      </p:sp>
      <p:pic>
        <p:nvPicPr>
          <p:cNvPr id="4" name="Picture 3" descr="A screenshot of a computer&#10;&#10;Description automatically generated">
            <a:extLst>
              <a:ext uri="{FF2B5EF4-FFF2-40B4-BE49-F238E27FC236}">
                <a16:creationId xmlns:a16="http://schemas.microsoft.com/office/drawing/2014/main" id="{4BA7ACF7-7F7A-34F0-22F9-6DD3358A694D}"/>
              </a:ext>
            </a:extLst>
          </p:cNvPr>
          <p:cNvPicPr>
            <a:picLocks noChangeAspect="1"/>
          </p:cNvPicPr>
          <p:nvPr/>
        </p:nvPicPr>
        <p:blipFill>
          <a:blip r:embed="rId3"/>
          <a:stretch>
            <a:fillRect/>
          </a:stretch>
        </p:blipFill>
        <p:spPr>
          <a:xfrm>
            <a:off x="4526781" y="2381110"/>
            <a:ext cx="7067899" cy="2828859"/>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15FC8738-8AEB-0893-008C-7D402260A56A}"/>
              </a:ext>
            </a:extLst>
          </p:cNvPr>
          <p:cNvPicPr>
            <a:picLocks noChangeAspect="1"/>
          </p:cNvPicPr>
          <p:nvPr/>
        </p:nvPicPr>
        <p:blipFill>
          <a:blip r:embed="rId4"/>
          <a:stretch>
            <a:fillRect/>
          </a:stretch>
        </p:blipFill>
        <p:spPr>
          <a:xfrm>
            <a:off x="11076923" y="0"/>
            <a:ext cx="1042686" cy="10426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2194" y="177415"/>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RISC-V ISA Extension for Vortex</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4</a:t>
            </a:fld>
            <a:endParaRPr>
              <a:solidFill>
                <a:srgbClr val="000000"/>
              </a:solidFill>
            </a:endParaRPr>
          </a:p>
        </p:txBody>
      </p:sp>
      <p:sp>
        <p:nvSpPr>
          <p:cNvPr id="279" name="Google Shape;279;p9"/>
          <p:cNvSpPr txBox="1">
            <a:spLocks noGrp="1"/>
          </p:cNvSpPr>
          <p:nvPr>
            <p:ph type="body" idx="1"/>
          </p:nvPr>
        </p:nvSpPr>
        <p:spPr>
          <a:xfrm>
            <a:off x="755588" y="1194261"/>
            <a:ext cx="11538012" cy="5181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Threading model</a:t>
            </a:r>
          </a:p>
          <a:p>
            <a:pPr marL="548640" lvl="1" indent="-274319">
              <a:lnSpc>
                <a:spcPct val="90000"/>
              </a:lnSpc>
              <a:buSzPts val="1824"/>
            </a:pPr>
            <a:r>
              <a:rPr lang="en-US" sz="1800" dirty="0"/>
              <a:t>Wavefronts</a:t>
            </a:r>
          </a:p>
          <a:p>
            <a:pPr marL="548640" lvl="1" indent="-274319">
              <a:lnSpc>
                <a:spcPct val="90000"/>
              </a:lnSpc>
              <a:buSzPts val="1824"/>
            </a:pPr>
            <a:r>
              <a:rPr lang="en-US" sz="1800" dirty="0"/>
              <a:t>Threads</a:t>
            </a:r>
          </a:p>
          <a:p>
            <a:pPr marL="0" lvl="0" indent="0" algn="l" rtl="0">
              <a:lnSpc>
                <a:spcPct val="100000"/>
              </a:lnSpc>
              <a:spcBef>
                <a:spcPts val="0"/>
              </a:spcBef>
              <a:spcAft>
                <a:spcPts val="0"/>
              </a:spcAft>
              <a:buSzPts val="2800"/>
              <a:buNone/>
            </a:pPr>
            <a:r>
              <a:rPr lang="en-US" sz="2000" dirty="0"/>
              <a:t>Thread Divergence Handling</a:t>
            </a:r>
          </a:p>
          <a:p>
            <a:pPr marL="548640" lvl="1" indent="-274319">
              <a:lnSpc>
                <a:spcPct val="90000"/>
              </a:lnSpc>
              <a:buSzPts val="1824"/>
            </a:pPr>
            <a:r>
              <a:rPr lang="en-US" sz="1800" dirty="0"/>
              <a:t>Split/Join stack based</a:t>
            </a:r>
          </a:p>
          <a:p>
            <a:pPr marL="548640" lvl="1" indent="-274319">
              <a:lnSpc>
                <a:spcPct val="90000"/>
              </a:lnSpc>
              <a:buSzPts val="1824"/>
            </a:pPr>
            <a:r>
              <a:rPr lang="en-US" sz="1800" dirty="0"/>
              <a:t>Thread predication</a:t>
            </a:r>
          </a:p>
          <a:p>
            <a:pPr marL="0" lvl="0" indent="0" algn="l" rtl="0">
              <a:lnSpc>
                <a:spcPct val="100000"/>
              </a:lnSpc>
              <a:spcBef>
                <a:spcPts val="0"/>
              </a:spcBef>
              <a:spcAft>
                <a:spcPts val="0"/>
              </a:spcAft>
              <a:buSzPts val="2800"/>
              <a:buNone/>
            </a:pPr>
            <a:r>
              <a:rPr lang="en-US" sz="2000" dirty="0"/>
              <a:t>Memory model</a:t>
            </a:r>
          </a:p>
          <a:p>
            <a:pPr marL="548640" lvl="1" indent="-274319">
              <a:lnSpc>
                <a:spcPct val="90000"/>
              </a:lnSpc>
              <a:buSzPts val="1824"/>
            </a:pPr>
            <a:r>
              <a:rPr lang="en-US" sz="1800" dirty="0"/>
              <a:t>Global memory</a:t>
            </a:r>
          </a:p>
          <a:p>
            <a:pPr marL="548640" lvl="1" indent="-274319">
              <a:lnSpc>
                <a:spcPct val="90000"/>
              </a:lnSpc>
              <a:buSzPts val="1824"/>
            </a:pPr>
            <a:r>
              <a:rPr lang="en-US" sz="1800" dirty="0"/>
              <a:t>Shared memory</a:t>
            </a:r>
          </a:p>
          <a:p>
            <a:pPr marL="0" lvl="0" indent="0" algn="l" rtl="0">
              <a:lnSpc>
                <a:spcPct val="100000"/>
              </a:lnSpc>
              <a:spcBef>
                <a:spcPts val="0"/>
              </a:spcBef>
              <a:spcAft>
                <a:spcPts val="0"/>
              </a:spcAft>
              <a:buSzPts val="2800"/>
              <a:buNone/>
            </a:pPr>
            <a:r>
              <a:rPr lang="en-US" sz="2000" dirty="0"/>
              <a:t>Register File</a:t>
            </a:r>
          </a:p>
          <a:p>
            <a:pPr marL="548640" lvl="1" indent="-274319">
              <a:lnSpc>
                <a:spcPct val="90000"/>
              </a:lnSpc>
              <a:buSzPts val="1824"/>
            </a:pPr>
            <a:r>
              <a:rPr lang="en-US" sz="1800" dirty="0"/>
              <a:t>RISC-V Integers and floats</a:t>
            </a:r>
          </a:p>
          <a:p>
            <a:pPr marL="548640" lvl="1" indent="-274319">
              <a:lnSpc>
                <a:spcPct val="90000"/>
              </a:lnSpc>
              <a:buSzPts val="1824"/>
            </a:pPr>
            <a:r>
              <a:rPr lang="en-US" sz="1800" dirty="0"/>
              <a:t>32 * #warps * #threads regs</a:t>
            </a:r>
          </a:p>
          <a:p>
            <a:pPr marL="0" indent="0">
              <a:spcBef>
                <a:spcPts val="0"/>
              </a:spcBef>
              <a:buSzPts val="2800"/>
              <a:buNone/>
            </a:pPr>
            <a:r>
              <a:rPr lang="en-US" sz="2000" dirty="0"/>
              <a:t>Synchronization</a:t>
            </a:r>
          </a:p>
          <a:p>
            <a:pPr marL="548640" lvl="1" indent="-274319">
              <a:lnSpc>
                <a:spcPct val="90000"/>
              </a:lnSpc>
              <a:buSzPts val="1824"/>
            </a:pPr>
            <a:r>
              <a:rPr lang="en-US" sz="1800" dirty="0"/>
              <a:t>Global and local barriers</a:t>
            </a:r>
          </a:p>
          <a:p>
            <a:pPr marL="548640" lvl="1" indent="-274319">
              <a:lnSpc>
                <a:spcPct val="90000"/>
              </a:lnSpc>
              <a:buSzPts val="1824"/>
            </a:pPr>
            <a:r>
              <a:rPr lang="en-US" sz="1800" dirty="0"/>
              <a:t>RISC-V fence</a:t>
            </a:r>
            <a:endParaRPr sz="1800" dirty="0"/>
          </a:p>
        </p:txBody>
      </p:sp>
      <p:graphicFrame>
        <p:nvGraphicFramePr>
          <p:cNvPr id="2" name="Table 1">
            <a:extLst>
              <a:ext uri="{FF2B5EF4-FFF2-40B4-BE49-F238E27FC236}">
                <a16:creationId xmlns:a16="http://schemas.microsoft.com/office/drawing/2014/main" id="{00D7F0DC-DC98-57FA-0A5E-29F370CC3EEB}"/>
              </a:ext>
            </a:extLst>
          </p:cNvPr>
          <p:cNvGraphicFramePr>
            <a:graphicFrameLocks noGrp="1"/>
          </p:cNvGraphicFramePr>
          <p:nvPr>
            <p:extLst>
              <p:ext uri="{D42A27DB-BD31-4B8C-83A1-F6EECF244321}">
                <p14:modId xmlns:p14="http://schemas.microsoft.com/office/powerpoint/2010/main" val="3259324409"/>
              </p:ext>
            </p:extLst>
          </p:nvPr>
        </p:nvGraphicFramePr>
        <p:xfrm>
          <a:off x="4864633" y="2060722"/>
          <a:ext cx="7049248" cy="3134360"/>
        </p:xfrm>
        <a:graphic>
          <a:graphicData uri="http://schemas.openxmlformats.org/drawingml/2006/table">
            <a:tbl>
              <a:tblPr firstRow="1" bandRow="1">
                <a:tableStyleId>{5C22544A-7EE6-4342-B048-85BDC9FD1C3A}</a:tableStyleId>
              </a:tblPr>
              <a:tblGrid>
                <a:gridCol w="2241178">
                  <a:extLst>
                    <a:ext uri="{9D8B030D-6E8A-4147-A177-3AD203B41FA5}">
                      <a16:colId xmlns:a16="http://schemas.microsoft.com/office/drawing/2014/main" val="2529349821"/>
                    </a:ext>
                  </a:extLst>
                </a:gridCol>
                <a:gridCol w="4808070">
                  <a:extLst>
                    <a:ext uri="{9D8B030D-6E8A-4147-A177-3AD203B41FA5}">
                      <a16:colId xmlns:a16="http://schemas.microsoft.com/office/drawing/2014/main" val="2988376859"/>
                    </a:ext>
                  </a:extLst>
                </a:gridCol>
              </a:tblGrid>
              <a:tr h="370840">
                <a:tc>
                  <a:txBody>
                    <a:bodyPr/>
                    <a:lstStyle/>
                    <a:p>
                      <a:r>
                        <a:rPr lang="en-US" dirty="0"/>
                        <a:t>Instruction</a:t>
                      </a:r>
                    </a:p>
                  </a:txBody>
                  <a:tcPr/>
                </a:tc>
                <a:tc>
                  <a:txBody>
                    <a:bodyPr/>
                    <a:lstStyle/>
                    <a:p>
                      <a:r>
                        <a:rPr lang="en-US" dirty="0"/>
                        <a:t>Description</a:t>
                      </a:r>
                    </a:p>
                  </a:txBody>
                  <a:tcPr/>
                </a:tc>
                <a:extLst>
                  <a:ext uri="{0D108BD9-81ED-4DB2-BD59-A6C34878D82A}">
                    <a16:rowId xmlns:a16="http://schemas.microsoft.com/office/drawing/2014/main" val="4257913036"/>
                  </a:ext>
                </a:extLst>
              </a:tr>
              <a:tr h="370840">
                <a:tc>
                  <a:txBody>
                    <a:bodyPr/>
                    <a:lstStyle/>
                    <a:p>
                      <a:r>
                        <a:rPr lang="en-US" b="1" i="1" dirty="0" err="1"/>
                        <a:t>wspawn</a:t>
                      </a:r>
                      <a:r>
                        <a:rPr lang="en-US" dirty="0"/>
                        <a:t> #warps, %PC</a:t>
                      </a:r>
                    </a:p>
                  </a:txBody>
                  <a:tcPr/>
                </a:tc>
                <a:tc>
                  <a:txBody>
                    <a:bodyPr/>
                    <a:lstStyle/>
                    <a:p>
                      <a:r>
                        <a:rPr lang="en-US" dirty="0"/>
                        <a:t>Wavefronts activation</a:t>
                      </a:r>
                    </a:p>
                  </a:txBody>
                  <a:tcPr/>
                </a:tc>
                <a:extLst>
                  <a:ext uri="{0D108BD9-81ED-4DB2-BD59-A6C34878D82A}">
                    <a16:rowId xmlns:a16="http://schemas.microsoft.com/office/drawing/2014/main" val="1018342053"/>
                  </a:ext>
                </a:extLst>
              </a:tr>
              <a:tr h="370840">
                <a:tc>
                  <a:txBody>
                    <a:bodyPr/>
                    <a:lstStyle/>
                    <a:p>
                      <a:r>
                        <a:rPr lang="en-US" b="1" i="1" dirty="0" err="1"/>
                        <a:t>tmc</a:t>
                      </a:r>
                      <a:r>
                        <a:rPr lang="en-US" dirty="0"/>
                        <a:t> #threads</a:t>
                      </a:r>
                    </a:p>
                  </a:txBody>
                  <a:tcPr/>
                </a:tc>
                <a:tc>
                  <a:txBody>
                    <a:bodyPr/>
                    <a:lstStyle/>
                    <a:p>
                      <a:r>
                        <a:rPr lang="en-US" dirty="0"/>
                        <a:t>Thread mask control</a:t>
                      </a:r>
                    </a:p>
                  </a:txBody>
                  <a:tcPr/>
                </a:tc>
                <a:extLst>
                  <a:ext uri="{0D108BD9-81ED-4DB2-BD59-A6C34878D82A}">
                    <a16:rowId xmlns:a16="http://schemas.microsoft.com/office/drawing/2014/main" val="4220640250"/>
                  </a:ext>
                </a:extLst>
              </a:tr>
              <a:tr h="370840">
                <a:tc>
                  <a:txBody>
                    <a:bodyPr/>
                    <a:lstStyle/>
                    <a:p>
                      <a:r>
                        <a:rPr lang="en-US" dirty="0"/>
                        <a:t>#addr ← </a:t>
                      </a:r>
                      <a:r>
                        <a:rPr lang="en-US" b="1" i="1" dirty="0"/>
                        <a:t>split</a:t>
                      </a:r>
                      <a:r>
                        <a:rPr lang="en-US" dirty="0"/>
                        <a:t> #pred</a:t>
                      </a:r>
                    </a:p>
                  </a:txBody>
                  <a:tcPr/>
                </a:tc>
                <a:tc>
                  <a:txBody>
                    <a:bodyPr/>
                    <a:lstStyle/>
                    <a:p>
                      <a:r>
                        <a:rPr lang="en-US" dirty="0"/>
                        <a:t>Control flow divergence</a:t>
                      </a:r>
                    </a:p>
                  </a:txBody>
                  <a:tcPr/>
                </a:tc>
                <a:extLst>
                  <a:ext uri="{0D108BD9-81ED-4DB2-BD59-A6C34878D82A}">
                    <a16:rowId xmlns:a16="http://schemas.microsoft.com/office/drawing/2014/main" val="3281534667"/>
                  </a:ext>
                </a:extLst>
              </a:tr>
              <a:tr h="370840">
                <a:tc>
                  <a:txBody>
                    <a:bodyPr/>
                    <a:lstStyle/>
                    <a:p>
                      <a:r>
                        <a:rPr lang="en-US" b="1" i="1" dirty="0"/>
                        <a:t>join</a:t>
                      </a:r>
                      <a:r>
                        <a:rPr lang="en-US" dirty="0"/>
                        <a:t> #addr</a:t>
                      </a:r>
                    </a:p>
                  </a:txBody>
                  <a:tcPr/>
                </a:tc>
                <a:tc>
                  <a:txBody>
                    <a:bodyPr/>
                    <a:lstStyle/>
                    <a:p>
                      <a:r>
                        <a:rPr lang="en-US" dirty="0"/>
                        <a:t>Control flow reconvergence</a:t>
                      </a:r>
                    </a:p>
                  </a:txBody>
                  <a:tcPr/>
                </a:tc>
                <a:extLst>
                  <a:ext uri="{0D108BD9-81ED-4DB2-BD59-A6C34878D82A}">
                    <a16:rowId xmlns:a16="http://schemas.microsoft.com/office/drawing/2014/main" val="3273791962"/>
                  </a:ext>
                </a:extLst>
              </a:tr>
              <a:tr h="370840">
                <a:tc>
                  <a:txBody>
                    <a:bodyPr/>
                    <a:lstStyle/>
                    <a:p>
                      <a:r>
                        <a:rPr lang="en-US" b="1" i="1" dirty="0"/>
                        <a:t>pred</a:t>
                      </a:r>
                      <a:r>
                        <a:rPr lang="en-US" dirty="0"/>
                        <a:t> #pred, #mask</a:t>
                      </a:r>
                    </a:p>
                  </a:txBody>
                  <a:tcPr/>
                </a:tc>
                <a:tc>
                  <a:txBody>
                    <a:bodyPr/>
                    <a:lstStyle/>
                    <a:p>
                      <a:r>
                        <a:rPr lang="en-US" dirty="0"/>
                        <a:t>Thread predication</a:t>
                      </a:r>
                    </a:p>
                  </a:txBody>
                  <a:tcPr/>
                </a:tc>
                <a:extLst>
                  <a:ext uri="{0D108BD9-81ED-4DB2-BD59-A6C34878D82A}">
                    <a16:rowId xmlns:a16="http://schemas.microsoft.com/office/drawing/2014/main" val="3750640140"/>
                  </a:ext>
                </a:extLst>
              </a:tr>
              <a:tr h="370840">
                <a:tc>
                  <a:txBody>
                    <a:bodyPr/>
                    <a:lstStyle/>
                    <a:p>
                      <a:r>
                        <a:rPr lang="en-US" b="1" i="1" dirty="0"/>
                        <a:t>bar</a:t>
                      </a:r>
                      <a:r>
                        <a:rPr lang="en-US" dirty="0"/>
                        <a:t> #id, #warps</a:t>
                      </a:r>
                    </a:p>
                    <a:p>
                      <a:r>
                        <a:rPr lang="en-US" b="1" i="1" dirty="0"/>
                        <a:t>bar</a:t>
                      </a:r>
                      <a:r>
                        <a:rPr lang="en-US" dirty="0"/>
                        <a:t> #id, #cores</a:t>
                      </a:r>
                    </a:p>
                  </a:txBody>
                  <a:tcPr/>
                </a:tc>
                <a:tc>
                  <a:txBody>
                    <a:bodyPr/>
                    <a:lstStyle/>
                    <a:p>
                      <a:r>
                        <a:rPr lang="en-US" dirty="0"/>
                        <a:t>Wavefront local barrier (positive id)</a:t>
                      </a:r>
                    </a:p>
                    <a:p>
                      <a:r>
                        <a:rPr lang="en-US" dirty="0"/>
                        <a:t>Wavefront global barrier (negative id)</a:t>
                      </a:r>
                    </a:p>
                  </a:txBody>
                  <a:tcPr/>
                </a:tc>
                <a:extLst>
                  <a:ext uri="{0D108BD9-81ED-4DB2-BD59-A6C34878D82A}">
                    <a16:rowId xmlns:a16="http://schemas.microsoft.com/office/drawing/2014/main" val="2818805897"/>
                  </a:ext>
                </a:extLst>
              </a:tr>
            </a:tbl>
          </a:graphicData>
        </a:graphic>
      </p:graphicFrame>
      <p:pic>
        <p:nvPicPr>
          <p:cNvPr id="4" name="Picture 3" descr="A logo with a blue and yellow design&#10;&#10;Description automatically generated">
            <a:extLst>
              <a:ext uri="{FF2B5EF4-FFF2-40B4-BE49-F238E27FC236}">
                <a16:creationId xmlns:a16="http://schemas.microsoft.com/office/drawing/2014/main" id="{7D39EEA6-E6C5-4E71-E9CF-C16AD5FE3BE5}"/>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291422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2229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a:t>
            </a:r>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lang="en-US"/>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smtClean="0">
                <a:solidFill>
                  <a:srgbClr val="000000"/>
                </a:solidFill>
              </a:rPr>
              <a:t>5</a:t>
            </a:fld>
            <a:endParaRPr lang="en-US">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22290" y="1286058"/>
            <a:ext cx="3041301"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Six-stage RISC-V </a:t>
            </a:r>
          </a:p>
          <a:p>
            <a:pPr marL="0" lvl="0" indent="0" algn="l" rtl="0">
              <a:lnSpc>
                <a:spcPct val="100000"/>
              </a:lnSpc>
              <a:spcBef>
                <a:spcPts val="0"/>
              </a:spcBef>
              <a:spcAft>
                <a:spcPts val="0"/>
              </a:spcAft>
              <a:buSzPts val="2800"/>
              <a:buNone/>
            </a:pPr>
            <a:r>
              <a:rPr lang="en-US" dirty="0"/>
              <a:t>in-order issue </a:t>
            </a:r>
          </a:p>
          <a:p>
            <a:pPr marL="0" lvl="0" indent="0" algn="l" rtl="0">
              <a:lnSpc>
                <a:spcPct val="100000"/>
              </a:lnSpc>
              <a:spcBef>
                <a:spcPts val="0"/>
              </a:spcBef>
              <a:spcAft>
                <a:spcPts val="0"/>
              </a:spcAft>
              <a:buSzPts val="2800"/>
              <a:buNone/>
            </a:pPr>
            <a:r>
              <a:rPr lang="en-US" dirty="0"/>
              <a:t>out-of-order commit Pipeline</a:t>
            </a:r>
            <a:endParaRPr lang="en-US" sz="2000" dirty="0"/>
          </a:p>
        </p:txBody>
      </p:sp>
      <p:pic>
        <p:nvPicPr>
          <p:cNvPr id="4" name="Picture 3" descr="A diagram of a computer system&#10;&#10;Description automatically generated">
            <a:extLst>
              <a:ext uri="{FF2B5EF4-FFF2-40B4-BE49-F238E27FC236}">
                <a16:creationId xmlns:a16="http://schemas.microsoft.com/office/drawing/2014/main" id="{88EB901C-2C4E-5F4A-72C2-C4EAF83120C8}"/>
              </a:ext>
            </a:extLst>
          </p:cNvPr>
          <p:cNvPicPr>
            <a:picLocks noChangeAspect="1"/>
          </p:cNvPicPr>
          <p:nvPr/>
        </p:nvPicPr>
        <p:blipFill>
          <a:blip r:embed="rId3"/>
          <a:stretch>
            <a:fillRect/>
          </a:stretch>
        </p:blipFill>
        <p:spPr>
          <a:xfrm>
            <a:off x="3617317" y="1430048"/>
            <a:ext cx="7613436" cy="4790744"/>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6DC9164A-7059-3ED0-1262-EE81AEFAE579}"/>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72499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7217" y="24993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(2)</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6</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52434" y="1278664"/>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Schedule Stage</a:t>
            </a:r>
            <a:endParaRPr sz="1800" dirty="0"/>
          </a:p>
          <a:p>
            <a:pPr marL="548640" lvl="1" indent="-274319" algn="l" rtl="0">
              <a:lnSpc>
                <a:spcPct val="100000"/>
              </a:lnSpc>
              <a:spcBef>
                <a:spcPts val="500"/>
              </a:spcBef>
              <a:spcAft>
                <a:spcPts val="0"/>
              </a:spcAft>
              <a:buSzPts val="1824"/>
              <a:buChar char="•"/>
            </a:pPr>
            <a:r>
              <a:rPr lang="en-US" sz="1800" dirty="0"/>
              <a:t>Warp scheduler</a:t>
            </a:r>
          </a:p>
          <a:p>
            <a:pPr marL="548640" lvl="1" indent="-274319" algn="l" rtl="0">
              <a:lnSpc>
                <a:spcPct val="100000"/>
              </a:lnSpc>
              <a:spcBef>
                <a:spcPts val="500"/>
              </a:spcBef>
              <a:spcAft>
                <a:spcPts val="0"/>
              </a:spcAft>
              <a:buSzPts val="1824"/>
              <a:buChar char="•"/>
            </a:pPr>
            <a:r>
              <a:rPr lang="en-US" sz="1800" dirty="0"/>
              <a:t>Warp Table</a:t>
            </a:r>
          </a:p>
          <a:p>
            <a:pPr marL="548640" lvl="1" indent="-274319" algn="l" rtl="0">
              <a:lnSpc>
                <a:spcPct val="100000"/>
              </a:lnSpc>
              <a:spcBef>
                <a:spcPts val="500"/>
              </a:spcBef>
              <a:spcAft>
                <a:spcPts val="0"/>
              </a:spcAft>
              <a:buSzPts val="1824"/>
              <a:buChar char="•"/>
            </a:pPr>
            <a:r>
              <a:rPr lang="en-US" sz="1800" dirty="0"/>
              <a:t>IPDOM Table</a:t>
            </a:r>
          </a:p>
          <a:p>
            <a:pPr marL="548640" lvl="1" indent="-274319" algn="l" rtl="0">
              <a:lnSpc>
                <a:spcPct val="100000"/>
              </a:lnSpc>
              <a:spcBef>
                <a:spcPts val="500"/>
              </a:spcBef>
              <a:spcAft>
                <a:spcPts val="0"/>
              </a:spcAft>
              <a:buSzPts val="1824"/>
              <a:buChar char="•"/>
            </a:pPr>
            <a:r>
              <a:rPr lang="en-US" sz="1800" dirty="0"/>
              <a:t>Inflight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4334088" y="2046848"/>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computer system&#10;&#10;Description automatically generated">
            <a:extLst>
              <a:ext uri="{FF2B5EF4-FFF2-40B4-BE49-F238E27FC236}">
                <a16:creationId xmlns:a16="http://schemas.microsoft.com/office/drawing/2014/main" id="{863F9838-AC8B-F780-8E0E-5C2CDBE07B61}"/>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7" name="Picture 6" descr="A logo with a blue and yellow design&#10;&#10;Description automatically generated">
            <a:extLst>
              <a:ext uri="{FF2B5EF4-FFF2-40B4-BE49-F238E27FC236}">
                <a16:creationId xmlns:a16="http://schemas.microsoft.com/office/drawing/2014/main" id="{7793DECD-84DC-DA2D-9A9F-03A10059447E}"/>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819415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799" y="218339"/>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(3)</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7</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12799" y="12039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Fetch Stage</a:t>
            </a:r>
            <a:endParaRPr sz="1800" dirty="0"/>
          </a:p>
          <a:p>
            <a:pPr marL="548640" lvl="1" indent="-274319" algn="l" rtl="0">
              <a:lnSpc>
                <a:spcPct val="100000"/>
              </a:lnSpc>
              <a:spcBef>
                <a:spcPts val="500"/>
              </a:spcBef>
              <a:spcAft>
                <a:spcPts val="0"/>
              </a:spcAft>
              <a:buSzPts val="1824"/>
              <a:buChar char="•"/>
            </a:pPr>
            <a:r>
              <a:rPr lang="en-US" sz="1800" dirty="0" err="1"/>
              <a:t>Icache</a:t>
            </a:r>
            <a:r>
              <a:rPr lang="en-US" sz="1800" dirty="0"/>
              <a:t> Request</a:t>
            </a:r>
          </a:p>
          <a:p>
            <a:pPr marL="548640" lvl="1" indent="-274319" algn="l" rtl="0">
              <a:lnSpc>
                <a:spcPct val="100000"/>
              </a:lnSpc>
              <a:spcBef>
                <a:spcPts val="500"/>
              </a:spcBef>
              <a:spcAft>
                <a:spcPts val="0"/>
              </a:spcAft>
              <a:buSzPts val="1824"/>
              <a:buChar char="•"/>
            </a:pPr>
            <a:r>
              <a:rPr lang="en-US" sz="1800" dirty="0"/>
              <a:t>Deadlock avoidance</a:t>
            </a:r>
          </a:p>
          <a:p>
            <a:pPr marL="1005840" lvl="2" indent="-274319">
              <a:buSzPts val="1824"/>
              <a:buChar char="•"/>
            </a:pPr>
            <a:r>
              <a:rPr lang="en-US" sz="1600" dirty="0" err="1"/>
              <a:t>Cacheless</a:t>
            </a:r>
            <a:r>
              <a:rPr lang="en-US" sz="1600" dirty="0"/>
              <a:t> only</a:t>
            </a:r>
          </a:p>
        </p:txBody>
      </p:sp>
      <p:sp>
        <p:nvSpPr>
          <p:cNvPr id="4" name="Arrow: Down 3">
            <a:extLst>
              <a:ext uri="{FF2B5EF4-FFF2-40B4-BE49-F238E27FC236}">
                <a16:creationId xmlns:a16="http://schemas.microsoft.com/office/drawing/2014/main" id="{08D55B27-6E8F-8788-075A-B2BF97BE1EDD}"/>
              </a:ext>
            </a:extLst>
          </p:cNvPr>
          <p:cNvSpPr/>
          <p:nvPr/>
        </p:nvSpPr>
        <p:spPr>
          <a:xfrm>
            <a:off x="5772727" y="206001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4013348D-FAC1-BD2A-EB0E-73AF8480B0BE}"/>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F08B3D5-D272-3CEE-6273-DD60BC2476B7}"/>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995337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4327"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(4)</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8</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94327" y="119887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Decode Stage</a:t>
            </a:r>
            <a:endParaRPr sz="2000" dirty="0"/>
          </a:p>
          <a:p>
            <a:pPr marL="548640" lvl="1" indent="-274319" algn="l" rtl="0">
              <a:lnSpc>
                <a:spcPct val="100000"/>
              </a:lnSpc>
              <a:spcBef>
                <a:spcPts val="500"/>
              </a:spcBef>
              <a:spcAft>
                <a:spcPts val="0"/>
              </a:spcAft>
              <a:buSzPts val="1824"/>
              <a:buChar char="•"/>
            </a:pPr>
            <a:r>
              <a:rPr lang="en-US" dirty="0"/>
              <a:t>Decode instruction</a:t>
            </a:r>
          </a:p>
          <a:p>
            <a:pPr marL="548640" lvl="1" indent="-274319" algn="l" rtl="0">
              <a:lnSpc>
                <a:spcPct val="100000"/>
              </a:lnSpc>
              <a:spcBef>
                <a:spcPts val="500"/>
              </a:spcBef>
              <a:spcAft>
                <a:spcPts val="0"/>
              </a:spcAft>
              <a:buSzPts val="1824"/>
              <a:buChar char="•"/>
            </a:pPr>
            <a:r>
              <a:rPr lang="en-US" dirty="0"/>
              <a:t>Unlock warp</a:t>
            </a:r>
          </a:p>
          <a:p>
            <a:pPr marL="1005840" lvl="2" indent="-274319">
              <a:buSzPts val="1824"/>
              <a:buChar char="•"/>
            </a:pPr>
            <a:r>
              <a:rPr lang="en-US" dirty="0"/>
              <a:t>!branch</a:t>
            </a:r>
          </a:p>
          <a:p>
            <a:pPr marL="1005840" lvl="2" indent="-274319">
              <a:buSzPts val="1824"/>
              <a:buChar char="•"/>
            </a:pPr>
            <a:r>
              <a:rPr lang="en-US" dirty="0"/>
              <a:t>!</a:t>
            </a:r>
            <a:r>
              <a:rPr lang="en-US" dirty="0" err="1"/>
              <a:t>csrs</a:t>
            </a:r>
            <a:endParaRPr lang="en-US" dirty="0"/>
          </a:p>
          <a:p>
            <a:pPr marL="1005840" lvl="2" indent="-274319">
              <a:buSzPts val="1824"/>
              <a:buChar char="•"/>
            </a:pPr>
            <a:r>
              <a:rPr lang="en-US" dirty="0"/>
              <a:t>!</a:t>
            </a:r>
            <a:r>
              <a:rPr lang="en-US" dirty="0" err="1"/>
              <a:t>wctl</a:t>
            </a:r>
            <a:endParaRPr lang="en-US" dirty="0"/>
          </a:p>
        </p:txBody>
      </p:sp>
      <p:sp>
        <p:nvSpPr>
          <p:cNvPr id="4" name="Arrow: Down 3">
            <a:extLst>
              <a:ext uri="{FF2B5EF4-FFF2-40B4-BE49-F238E27FC236}">
                <a16:creationId xmlns:a16="http://schemas.microsoft.com/office/drawing/2014/main" id="{08D55B27-6E8F-8788-075A-B2BF97BE1EDD}"/>
              </a:ext>
            </a:extLst>
          </p:cNvPr>
          <p:cNvSpPr/>
          <p:nvPr/>
        </p:nvSpPr>
        <p:spPr>
          <a:xfrm>
            <a:off x="6814073" y="207058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AEEF438E-0A9E-65EA-8BBB-C7032F8E6158}"/>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B4261F2-1D91-CD04-8373-3EE548E0EFE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794293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11758" y="24790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(5)</a:t>
            </a:r>
            <a:endParaRPr dirty="0"/>
          </a:p>
        </p:txBody>
      </p:sp>
      <p:sp>
        <p:nvSpPr>
          <p:cNvPr id="277" name="Google Shape;277;p9"/>
          <p:cNvSpPr txBox="1">
            <a:spLocks noGrp="1"/>
          </p:cNvSpPr>
          <p:nvPr>
            <p:ph type="ftr" idx="11"/>
          </p:nvPr>
        </p:nvSpPr>
        <p:spPr>
          <a:xfrm>
            <a:off x="304799" y="6263226"/>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IW -&gt; Issue Width</a:t>
            </a:r>
            <a:endParaRPr dirty="0"/>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9</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0051" y="1217208"/>
            <a:ext cx="2650837" cy="207300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Issue Stage</a:t>
            </a:r>
            <a:endParaRPr sz="1800" dirty="0"/>
          </a:p>
          <a:p>
            <a:pPr marL="548640" lvl="1" indent="-274319" algn="l" rtl="0">
              <a:lnSpc>
                <a:spcPct val="100000"/>
              </a:lnSpc>
              <a:spcBef>
                <a:spcPts val="500"/>
              </a:spcBef>
              <a:spcAft>
                <a:spcPts val="0"/>
              </a:spcAft>
              <a:buSzPts val="1824"/>
              <a:buChar char="•"/>
            </a:pPr>
            <a:r>
              <a:rPr lang="en-US" sz="1800" dirty="0"/>
              <a:t>Instruction Buffer</a:t>
            </a:r>
          </a:p>
          <a:p>
            <a:pPr marL="548640" lvl="1" indent="-274319" algn="l" rtl="0">
              <a:lnSpc>
                <a:spcPct val="100000"/>
              </a:lnSpc>
              <a:spcBef>
                <a:spcPts val="500"/>
              </a:spcBef>
              <a:spcAft>
                <a:spcPts val="0"/>
              </a:spcAft>
              <a:buSzPts val="1824"/>
              <a:buChar char="•"/>
            </a:pPr>
            <a:r>
              <a:rPr lang="en-US" sz="1800" dirty="0"/>
              <a:t>Scoreboard</a:t>
            </a:r>
          </a:p>
          <a:p>
            <a:pPr marL="548640" lvl="1" indent="-274319" algn="l" rtl="0">
              <a:lnSpc>
                <a:spcPct val="100000"/>
              </a:lnSpc>
              <a:spcBef>
                <a:spcPts val="500"/>
              </a:spcBef>
              <a:spcAft>
                <a:spcPts val="0"/>
              </a:spcAft>
              <a:buSzPts val="1824"/>
              <a:buChar char="•"/>
            </a:pPr>
            <a:r>
              <a:rPr lang="en-US" sz="1800" dirty="0"/>
              <a:t>Operands Collector</a:t>
            </a:r>
          </a:p>
          <a:p>
            <a:pPr marL="548640" lvl="1" indent="-274319" algn="l" rtl="0">
              <a:lnSpc>
                <a:spcPct val="100000"/>
              </a:lnSpc>
              <a:spcBef>
                <a:spcPts val="500"/>
              </a:spcBef>
              <a:spcAft>
                <a:spcPts val="0"/>
              </a:spcAft>
              <a:buSzPts val="1824"/>
              <a:buChar char="•"/>
            </a:pPr>
            <a:r>
              <a:rPr lang="en-US" sz="1800" dirty="0"/>
              <a:t>Dispatch</a:t>
            </a:r>
            <a:endParaRPr lang="en-US" sz="1600" dirty="0"/>
          </a:p>
        </p:txBody>
      </p:sp>
      <p:sp>
        <p:nvSpPr>
          <p:cNvPr id="4" name="Arrow: Down 3">
            <a:extLst>
              <a:ext uri="{FF2B5EF4-FFF2-40B4-BE49-F238E27FC236}">
                <a16:creationId xmlns:a16="http://schemas.microsoft.com/office/drawing/2014/main" id="{08D55B27-6E8F-8788-075A-B2BF97BE1EDD}"/>
              </a:ext>
            </a:extLst>
          </p:cNvPr>
          <p:cNvSpPr/>
          <p:nvPr/>
        </p:nvSpPr>
        <p:spPr>
          <a:xfrm>
            <a:off x="7995920" y="2029706"/>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842656C5-035C-8EA6-DE41-53B2DD5FE15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5" name="Picture 4" descr="A logo with a blue and yellow design&#10;&#10;Description automatically generated">
            <a:extLst>
              <a:ext uri="{FF2B5EF4-FFF2-40B4-BE49-F238E27FC236}">
                <a16:creationId xmlns:a16="http://schemas.microsoft.com/office/drawing/2014/main" id="{D018E78B-12CC-85D9-5FE4-F76663E011B9}"/>
              </a:ext>
            </a:extLst>
          </p:cNvPr>
          <p:cNvPicPr>
            <a:picLocks noChangeAspect="1"/>
          </p:cNvPicPr>
          <p:nvPr/>
        </p:nvPicPr>
        <p:blipFill>
          <a:blip r:embed="rId4"/>
          <a:stretch>
            <a:fillRect/>
          </a:stretch>
        </p:blipFill>
        <p:spPr>
          <a:xfrm>
            <a:off x="11000723" y="0"/>
            <a:ext cx="1042686" cy="1042686"/>
          </a:xfrm>
          <a:prstGeom prst="rect">
            <a:avLst/>
          </a:prstGeom>
        </p:spPr>
      </p:pic>
    </p:spTree>
    <p:extLst>
      <p:ext uri="{BB962C8B-B14F-4D97-AF65-F5344CB8AC3E}">
        <p14:creationId xmlns:p14="http://schemas.microsoft.com/office/powerpoint/2010/main" val="3951876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CLA_Vortex">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err="1" smtClean="0"/>
        </a:defPPr>
      </a:lstStyle>
    </a:txDef>
  </a:objectDefaults>
  <a:extraClrSchemeLst/>
  <a:extLst>
    <a:ext uri="{05A4C25C-085E-4340-85A3-A5531E510DB2}">
      <thm15:themeFamily xmlns:thm15="http://schemas.microsoft.com/office/thememl/2012/main" name="UCLA_Vortex" id="{9375EB92-862B-4916-93E0-C0B37A2663F6}" vid="{6B966FCB-53A6-490C-8810-DF8FB9A37D9B}"/>
    </a:ext>
  </a:extLst>
</a:theme>
</file>

<file path=ppt/theme/theme2.xml><?xml version="1.0" encoding="utf-8"?>
<a:theme xmlns:a="http://schemas.openxmlformats.org/drawingml/2006/main" name="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1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5.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2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7.xml><?xml version="1.0" encoding="utf-8"?>
<a:theme xmlns:a="http://schemas.openxmlformats.org/drawingml/2006/main" name="2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8.xml><?xml version="1.0" encoding="utf-8"?>
<a:theme xmlns:a="http://schemas.openxmlformats.org/drawingml/2006/main" name="3_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9.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7" ma:contentTypeDescription="Create a new document." ma:contentTypeScope="" ma:versionID="31a70927d72970bda2078b08d81b4e6c">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380c7c7c4fd0bbeb6e39640be2ed152d"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242DC33-4890-45EF-929E-C505358E6A81}">
  <ds:schemaRefs>
    <ds:schemaRef ds:uri="http://schemas.microsoft.com/sharepoint/v3/contenttype/forms"/>
  </ds:schemaRefs>
</ds:datastoreItem>
</file>

<file path=customXml/itemProps2.xml><?xml version="1.0" encoding="utf-8"?>
<ds:datastoreItem xmlns:ds="http://schemas.openxmlformats.org/officeDocument/2006/customXml" ds:itemID="{5F3D3E30-CC4A-4C28-A5CE-A4B478D543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1fee57-14a4-4fb3-a7a7-17af854556b0"/>
    <ds:schemaRef ds:uri="703aaed8-5f35-4ebd-8684-7d64e521d8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4D5221C-16B5-484F-810B-94003F3E1D80}">
  <ds:schemaRefs>
    <ds:schemaRef ds:uri="http://schemas.microsoft.com/office/2006/metadata/properties"/>
    <ds:schemaRef ds:uri="http://schemas.microsoft.com/office/infopath/2007/PartnerControls"/>
    <ds:schemaRef ds:uri="703aaed8-5f35-4ebd-8684-7d64e521d80b"/>
    <ds:schemaRef ds:uri="f01fee57-14a4-4fb3-a7a7-17af854556b0"/>
  </ds:schemaRefs>
</ds:datastoreItem>
</file>

<file path=docProps/app.xml><?xml version="1.0" encoding="utf-8"?>
<Properties xmlns="http://schemas.openxmlformats.org/officeDocument/2006/extended-properties" xmlns:vt="http://schemas.openxmlformats.org/officeDocument/2006/docPropsVTypes">
  <TotalTime>5814</TotalTime>
  <Words>922</Words>
  <Application>Microsoft Office PowerPoint</Application>
  <PresentationFormat>Widescreen</PresentationFormat>
  <Paragraphs>227</Paragraphs>
  <Slides>17</Slides>
  <Notes>17</Notes>
  <HiddenSlides>0</HiddenSlides>
  <MMClips>0</MMClips>
  <ScaleCrop>false</ScaleCrop>
  <HeadingPairs>
    <vt:vector size="6" baseType="variant">
      <vt:variant>
        <vt:lpstr>Fonts Used</vt:lpstr>
      </vt:variant>
      <vt:variant>
        <vt:i4>7</vt:i4>
      </vt:variant>
      <vt:variant>
        <vt:lpstr>Theme</vt:lpstr>
      </vt:variant>
      <vt:variant>
        <vt:i4>8</vt:i4>
      </vt:variant>
      <vt:variant>
        <vt:lpstr>Slide Titles</vt:lpstr>
      </vt:variant>
      <vt:variant>
        <vt:i4>17</vt:i4>
      </vt:variant>
    </vt:vector>
  </HeadingPairs>
  <TitlesOfParts>
    <vt:vector size="32" baseType="lpstr">
      <vt:lpstr>Helvetica Regular</vt:lpstr>
      <vt:lpstr>Wingdings 3</vt:lpstr>
      <vt:lpstr>Trebuchet MS</vt:lpstr>
      <vt:lpstr>Tahoma</vt:lpstr>
      <vt:lpstr>Calibri</vt:lpstr>
      <vt:lpstr>Arial</vt:lpstr>
      <vt:lpstr>Helvetica</vt:lpstr>
      <vt:lpstr>UCLA_Vortex</vt:lpstr>
      <vt:lpstr>presentation-01-dark</vt:lpstr>
      <vt:lpstr>Facet</vt:lpstr>
      <vt:lpstr>1_presentation-01-dark</vt:lpstr>
      <vt:lpstr>1_Facet</vt:lpstr>
      <vt:lpstr>2_presentation-01-dark</vt:lpstr>
      <vt:lpstr>2_Facet</vt:lpstr>
      <vt:lpstr>3_Facet</vt:lpstr>
      <vt:lpstr>Vortex Microarchitecture</vt:lpstr>
      <vt:lpstr>Agenda</vt:lpstr>
      <vt:lpstr>Vortex GPGPU Platform</vt:lpstr>
      <vt:lpstr>RISC-V ISA Extension for Vortex</vt:lpstr>
      <vt:lpstr>Vortex GPU Microarchitecture</vt:lpstr>
      <vt:lpstr>Vortex GPU Microarchitecture (2)</vt:lpstr>
      <vt:lpstr>Vortex GPU Microarchitecture (3)</vt:lpstr>
      <vt:lpstr>Vortex GPU Microarchitecture (4)</vt:lpstr>
      <vt:lpstr>Vortex GPU Microarchitecture (5)</vt:lpstr>
      <vt:lpstr>Vortex GPU Microarchitecture (6)</vt:lpstr>
      <vt:lpstr>Vortex GPU Microarchitecture (7)</vt:lpstr>
      <vt:lpstr>GPU Hierarchical Clustering</vt:lpstr>
      <vt:lpstr>Execute Stage</vt:lpstr>
      <vt:lpstr>Compute Scaling</vt:lpstr>
      <vt:lpstr>Memory Scaling</vt:lpstr>
      <vt:lpstr>Vortex High-bandwidth Caches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Vortex 2.0: A Scalable  Reconfigurable RISC-V GPU Accelerator for Architecture Research</dc:title>
  <dc:creator>Microsoft Office User</dc:creator>
  <cp:lastModifiedBy>Blaise Tine</cp:lastModifiedBy>
  <cp:revision>173</cp:revision>
  <dcterms:created xsi:type="dcterms:W3CDTF">2017-09-19T22:16:54Z</dcterms:created>
  <dcterms:modified xsi:type="dcterms:W3CDTF">2024-11-03T09:49:58Z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